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15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867" r:id="rId1"/>
  </p:sldMasterIdLst>
  <p:notesMasterIdLst>
    <p:notesMasterId r:id="rId57"/>
  </p:notesMasterIdLst>
  <p:sldIdLst>
    <p:sldId id="256" r:id="rId2"/>
    <p:sldId id="343" r:id="rId3"/>
    <p:sldId id="314" r:id="rId4"/>
    <p:sldId id="300" r:id="rId5"/>
    <p:sldId id="319" r:id="rId6"/>
    <p:sldId id="320" r:id="rId7"/>
    <p:sldId id="301" r:id="rId8"/>
    <p:sldId id="302" r:id="rId9"/>
    <p:sldId id="345" r:id="rId10"/>
    <p:sldId id="341" r:id="rId11"/>
    <p:sldId id="321" r:id="rId12"/>
    <p:sldId id="258" r:id="rId13"/>
    <p:sldId id="259" r:id="rId14"/>
    <p:sldId id="295" r:id="rId15"/>
    <p:sldId id="318" r:id="rId16"/>
    <p:sldId id="304" r:id="rId17"/>
    <p:sldId id="342" r:id="rId18"/>
    <p:sldId id="332" r:id="rId19"/>
    <p:sldId id="310" r:id="rId20"/>
    <p:sldId id="339" r:id="rId21"/>
    <p:sldId id="344" r:id="rId22"/>
    <p:sldId id="346" r:id="rId23"/>
    <p:sldId id="313" r:id="rId24"/>
    <p:sldId id="340" r:id="rId25"/>
    <p:sldId id="315" r:id="rId26"/>
    <p:sldId id="309" r:id="rId27"/>
    <p:sldId id="306" r:id="rId28"/>
    <p:sldId id="305" r:id="rId29"/>
    <p:sldId id="317" r:id="rId30"/>
    <p:sldId id="323" r:id="rId31"/>
    <p:sldId id="322" r:id="rId32"/>
    <p:sldId id="307" r:id="rId33"/>
    <p:sldId id="336" r:id="rId34"/>
    <p:sldId id="331" r:id="rId35"/>
    <p:sldId id="330" r:id="rId36"/>
    <p:sldId id="333" r:id="rId37"/>
    <p:sldId id="308" r:id="rId38"/>
    <p:sldId id="351" r:id="rId39"/>
    <p:sldId id="327" r:id="rId40"/>
    <p:sldId id="355" r:id="rId41"/>
    <p:sldId id="352" r:id="rId42"/>
    <p:sldId id="354" r:id="rId43"/>
    <p:sldId id="347" r:id="rId44"/>
    <p:sldId id="338" r:id="rId45"/>
    <p:sldId id="329" r:id="rId46"/>
    <p:sldId id="356" r:id="rId47"/>
    <p:sldId id="337" r:id="rId48"/>
    <p:sldId id="348" r:id="rId49"/>
    <p:sldId id="361" r:id="rId50"/>
    <p:sldId id="349" r:id="rId51"/>
    <p:sldId id="353" r:id="rId52"/>
    <p:sldId id="359" r:id="rId53"/>
    <p:sldId id="360" r:id="rId54"/>
    <p:sldId id="350" r:id="rId55"/>
    <p:sldId id="324" r:id="rId56"/>
  </p:sldIdLst>
  <p:sldSz cx="9144000" cy="5143500" type="screen16x9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tt" initials="M" lastIdx="2" clrIdx="0">
    <p:extLst>
      <p:ext uri="{19B8F6BF-5375-455C-9EA6-DF929625EA0E}">
        <p15:presenceInfo xmlns:p15="http://schemas.microsoft.com/office/powerpoint/2012/main" userId="Matt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188" autoAdjust="0"/>
    <p:restoredTop sz="69605" autoAdjust="0"/>
  </p:normalViewPr>
  <p:slideViewPr>
    <p:cSldViewPr snapToGrid="0">
      <p:cViewPr varScale="1">
        <p:scale>
          <a:sx n="93" d="100"/>
          <a:sy n="93" d="100"/>
        </p:scale>
        <p:origin x="63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01-24T10:06:25.495" idx="1">
    <p:pos x="10" y="10"/>
    <p:text/>
    <p:extLst>
      <p:ext uri="{C676402C-5697-4E1C-873F-D02D1690AC5C}">
        <p15:threadingInfo xmlns:p15="http://schemas.microsoft.com/office/powerpoint/2012/main" timeZoneBias="48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01-24T10:30:04.198" idx="2">
    <p:pos x="10" y="10"/>
    <p:text/>
    <p:extLst>
      <p:ext uri="{C676402C-5697-4E1C-873F-D02D1690AC5C}">
        <p15:threadingInfo xmlns:p15="http://schemas.microsoft.com/office/powerpoint/2012/main" timeZoneBias="48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9188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319" cy="4183380"/>
          </a:xfrm>
          <a:prstGeom prst="rect">
            <a:avLst/>
          </a:prstGeom>
          <a:noFill/>
          <a:ln>
            <a:noFill/>
          </a:ln>
        </p:spPr>
        <p:txBody>
          <a:bodyPr lIns="93162" tIns="93162" rIns="93162" bIns="93162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Shape 75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319" cy="4183380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Shape 93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319" cy="4183380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 txBox="1">
            <a:spLocks noGrp="1"/>
          </p:cNvSpPr>
          <p:nvPr>
            <p:ph type="sldNum" idx="12"/>
          </p:nvPr>
        </p:nvSpPr>
        <p:spPr>
          <a:xfrm>
            <a:off x="3970937" y="8829967"/>
            <a:ext cx="3037839" cy="464820"/>
          </a:xfrm>
          <a:prstGeom prst="rect">
            <a:avLst/>
          </a:prstGeom>
          <a:noFill/>
          <a:ln>
            <a:noFill/>
          </a:ln>
        </p:spPr>
        <p:txBody>
          <a:bodyPr lIns="93162" tIns="46568" rIns="93162" bIns="46568" anchor="b" anchorCtr="0">
            <a:noAutofit/>
          </a:bodyPr>
          <a:lstStyle/>
          <a:p>
            <a:pPr algn="r">
              <a:buSzPct val="25000"/>
            </a:pPr>
            <a:r>
              <a:rPr lang="en-US"/>
              <a:t> </a:t>
            </a:r>
          </a:p>
        </p:txBody>
      </p:sp>
      <p:sp>
        <p:nvSpPr>
          <p:cNvPr id="220" name="Shape 220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21" name="Shape 221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319" cy="4183380"/>
          </a:xfrm>
          <a:prstGeom prst="rect">
            <a:avLst/>
          </a:prstGeom>
          <a:noFill/>
          <a:ln>
            <a:noFill/>
          </a:ln>
        </p:spPr>
        <p:txBody>
          <a:bodyPr lIns="93162" tIns="46568" rIns="93162" bIns="46568" anchor="t" anchorCtr="0">
            <a:noAutofit/>
          </a:bodyPr>
          <a:lstStyle/>
          <a:p>
            <a:pPr>
              <a:buSzPct val="25000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334174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Shape 494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95" name="Shape 495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lIns="93162" tIns="46568" rIns="93162" bIns="46568" anchor="t" anchorCtr="0">
            <a:noAutofit/>
          </a:bodyPr>
          <a:lstStyle/>
          <a:p>
            <a:endParaRPr lang="en" sz="1800" dirty="0"/>
          </a:p>
        </p:txBody>
      </p:sp>
      <p:sp>
        <p:nvSpPr>
          <p:cNvPr id="496" name="Shape 496"/>
          <p:cNvSpPr txBox="1">
            <a:spLocks noGrp="1"/>
          </p:cNvSpPr>
          <p:nvPr>
            <p:ph type="sldNum" idx="12"/>
          </p:nvPr>
        </p:nvSpPr>
        <p:spPr>
          <a:xfrm>
            <a:off x="3970937" y="8829967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lIns="93162" tIns="46568" rIns="93162" bIns="46568" anchor="b" anchorCtr="0">
            <a:noAutofit/>
          </a:bodyPr>
          <a:lstStyle/>
          <a:p>
            <a:pPr algn="r"/>
            <a:r>
              <a:rPr lang="en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591143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Some measure of vulnerability without local control/sourcing</a:t>
            </a:r>
          </a:p>
        </p:txBody>
      </p:sp>
    </p:spTree>
    <p:extLst>
      <p:ext uri="{BB962C8B-B14F-4D97-AF65-F5344CB8AC3E}">
        <p14:creationId xmlns:p14="http://schemas.microsoft.com/office/powerpoint/2010/main" val="29331633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 lIns="93177" tIns="46589" rIns="93177" bIns="46589"/>
          <a:lstStyle/>
          <a:p>
            <a:pPr>
              <a:defRPr/>
            </a:pPr>
            <a:r>
              <a:rPr lang="en-US"/>
              <a:t>Low Impact Development - Planning Groups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 lIns="93177" tIns="46589" rIns="93177" bIns="46589"/>
          <a:lstStyle/>
          <a:p>
            <a:pPr>
              <a:defRPr/>
            </a:pPr>
            <a:r>
              <a:rPr lang="en-US"/>
              <a:t>San Diego Coastkeeper, Encanto PG Presentation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 lIns="93177" tIns="46589" rIns="93177" bIns="46589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7066" indent="-291179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4717" indent="-23294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604" indent="-23294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6491" indent="-23294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62377" indent="-232943" defTabSz="46588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28264" indent="-232943" defTabSz="46588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94151" indent="-232943" defTabSz="46588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60038" indent="-232943" defTabSz="46588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1B6E6483-5A59-4B9B-95EF-5988FE312DF1}" type="slidenum">
              <a:rPr lang="en-US" altLang="en-US">
                <a:latin typeface="Calibri" panose="020F0502020204030204" pitchFamily="34" charset="0"/>
              </a:rPr>
              <a:pPr eaLnBrk="1" hangingPunct="1"/>
              <a:t>25</a:t>
            </a:fld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3482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2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070610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06400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lIns="93177" tIns="46589" rIns="93177" bIns="46589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7066" indent="-291179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4717" indent="-23294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604" indent="-23294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6491" indent="-23294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62377" indent="-232943" defTabSz="46588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28264" indent="-232943" defTabSz="46588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94151" indent="-232943" defTabSz="46588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60038" indent="-232943" defTabSz="46588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0A12D2E9-47AB-48CA-9DE6-D785B4B15286}" type="slidenum">
              <a:rPr lang="en-US" altLang="en-US">
                <a:latin typeface="Calibri" panose="020F0502020204030204" pitchFamily="34" charset="0"/>
              </a:rPr>
              <a:pPr eaLnBrk="1" hangingPunct="1"/>
              <a:t>29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38791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06871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77077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Strict liability law that requires strict compliance</a:t>
            </a:r>
          </a:p>
        </p:txBody>
      </p:sp>
    </p:spTree>
    <p:extLst>
      <p:ext uri="{BB962C8B-B14F-4D97-AF65-F5344CB8AC3E}">
        <p14:creationId xmlns:p14="http://schemas.microsoft.com/office/powerpoint/2010/main" val="2013010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the </a:t>
            </a:r>
            <a:r>
              <a:rPr lang="en-US" dirty="0" err="1"/>
              <a:t>copermittee</a:t>
            </a:r>
            <a:r>
              <a:rPr lang="en-US" dirty="0"/>
              <a:t> to engage in these types of projects, it’ll take money, and that takes a ballot measure.</a:t>
            </a:r>
          </a:p>
        </p:txBody>
      </p:sp>
    </p:spTree>
    <p:extLst>
      <p:ext uri="{BB962C8B-B14F-4D97-AF65-F5344CB8AC3E}">
        <p14:creationId xmlns:p14="http://schemas.microsoft.com/office/powerpoint/2010/main" val="2954967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06400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lIns="93177" tIns="46589" rIns="93177" bIns="46589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7066" indent="-291179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4717" indent="-23294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604" indent="-23294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6491" indent="-23294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62377" indent="-232943" defTabSz="46588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28264" indent="-232943" defTabSz="46588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94151" indent="-232943" defTabSz="46588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60038" indent="-232943" defTabSz="46588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85A75874-CF39-4015-B327-AE8BE6C5A959}" type="slidenum">
              <a:rPr lang="en-US" altLang="en-US">
                <a:latin typeface="Calibri" panose="020F0502020204030204" pitchFamily="34" charset="0"/>
              </a:rPr>
              <a:pPr eaLnBrk="1" hangingPunct="1"/>
              <a:t>3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17682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Better funded ms4 program creates better incentives for private investment/partnerships.  Perhaps through tax breaks or incentives on private property projects</a:t>
            </a:r>
          </a:p>
        </p:txBody>
      </p:sp>
    </p:spTree>
    <p:extLst>
      <p:ext uri="{BB962C8B-B14F-4D97-AF65-F5344CB8AC3E}">
        <p14:creationId xmlns:p14="http://schemas.microsoft.com/office/powerpoint/2010/main" val="34992881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Shape 336"/>
          <p:cNvSpPr txBox="1">
            <a:spLocks noGrp="1"/>
          </p:cNvSpPr>
          <p:nvPr>
            <p:ph type="sldNum" idx="12"/>
          </p:nvPr>
        </p:nvSpPr>
        <p:spPr>
          <a:xfrm>
            <a:off x="3970937" y="8829967"/>
            <a:ext cx="3037839" cy="464820"/>
          </a:xfrm>
          <a:prstGeom prst="rect">
            <a:avLst/>
          </a:prstGeom>
          <a:noFill/>
          <a:ln>
            <a:noFill/>
          </a:ln>
        </p:spPr>
        <p:txBody>
          <a:bodyPr lIns="93162" tIns="46568" rIns="93162" bIns="46568" anchor="b" anchorCtr="0">
            <a:noAutofit/>
          </a:bodyPr>
          <a:lstStyle/>
          <a:p>
            <a:pPr algn="r">
              <a:buSzPct val="25000"/>
            </a:pPr>
            <a:r>
              <a:rPr lang="en-US"/>
              <a:t> </a:t>
            </a:r>
          </a:p>
        </p:txBody>
      </p:sp>
      <p:sp>
        <p:nvSpPr>
          <p:cNvPr id="337" name="Shape 337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38" name="Shape 338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319" cy="4183380"/>
          </a:xfrm>
          <a:prstGeom prst="rect">
            <a:avLst/>
          </a:prstGeom>
          <a:noFill/>
          <a:ln>
            <a:noFill/>
          </a:ln>
        </p:spPr>
        <p:txBody>
          <a:bodyPr lIns="93162" tIns="46568" rIns="93162" bIns="46568" anchor="t" anchorCtr="0">
            <a:noAutofit/>
          </a:bodyPr>
          <a:lstStyle/>
          <a:p>
            <a:pPr>
              <a:buSzPct val="25000"/>
            </a:pPr>
            <a:r>
              <a:rPr lang="en-US" sz="1800" dirty="0"/>
              <a:t>Imperviousness increases stormwater volume, changes timing of peak flows, and increases the amount of pollutants loaded to watersheds</a:t>
            </a:r>
          </a:p>
          <a:p>
            <a:pPr>
              <a:buSzPct val="25000"/>
            </a:pPr>
            <a:endParaRPr dirty="0"/>
          </a:p>
          <a:p>
            <a:r>
              <a:rPr lang="en-US" sz="1200" dirty="0"/>
              <a:t>Increase in peak flow rate</a:t>
            </a:r>
          </a:p>
          <a:p>
            <a:r>
              <a:rPr lang="en-US" sz="1200" dirty="0"/>
              <a:t>Increase runoff volume</a:t>
            </a:r>
          </a:p>
          <a:p>
            <a:r>
              <a:rPr lang="en-US" sz="1200" dirty="0"/>
              <a:t>Increase in streambed erosion</a:t>
            </a:r>
          </a:p>
          <a:p>
            <a:r>
              <a:rPr lang="en-US" sz="1200" dirty="0"/>
              <a:t>Change in creek morphology</a:t>
            </a:r>
          </a:p>
          <a:p>
            <a:r>
              <a:rPr lang="en-US" sz="1200" dirty="0"/>
              <a:t>Increase in pollutant loading</a:t>
            </a:r>
          </a:p>
          <a:p>
            <a:r>
              <a:rPr lang="en-US" sz="1200" dirty="0"/>
              <a:t>Lead to changes in vegetation in stream and riparian areas</a:t>
            </a:r>
          </a:p>
          <a:p>
            <a:r>
              <a:rPr lang="en-US" sz="1200" dirty="0"/>
              <a:t>Decrease biodiversity of receiving waters</a:t>
            </a:r>
          </a:p>
          <a:p>
            <a:pPr>
              <a:buSzPct val="25000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14077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Shape 344"/>
          <p:cNvSpPr txBox="1">
            <a:spLocks noGrp="1"/>
          </p:cNvSpPr>
          <p:nvPr>
            <p:ph type="sldNum" idx="12"/>
          </p:nvPr>
        </p:nvSpPr>
        <p:spPr>
          <a:xfrm>
            <a:off x="3970937" y="8829967"/>
            <a:ext cx="3037839" cy="464820"/>
          </a:xfrm>
          <a:prstGeom prst="rect">
            <a:avLst/>
          </a:prstGeom>
          <a:noFill/>
          <a:ln>
            <a:noFill/>
          </a:ln>
        </p:spPr>
        <p:txBody>
          <a:bodyPr lIns="93162" tIns="46568" rIns="93162" bIns="46568" anchor="b" anchorCtr="0">
            <a:noAutofit/>
          </a:bodyPr>
          <a:lstStyle/>
          <a:p>
            <a:pPr algn="r">
              <a:buSzPct val="25000"/>
            </a:pPr>
            <a:r>
              <a:rPr lang="en-US"/>
              <a:t> </a:t>
            </a:r>
          </a:p>
        </p:txBody>
      </p:sp>
      <p:sp>
        <p:nvSpPr>
          <p:cNvPr id="345" name="Shape 345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46" name="Shape 346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319" cy="4183380"/>
          </a:xfrm>
          <a:prstGeom prst="rect">
            <a:avLst/>
          </a:prstGeom>
          <a:noFill/>
          <a:ln>
            <a:noFill/>
          </a:ln>
        </p:spPr>
        <p:txBody>
          <a:bodyPr lIns="93162" tIns="46568" rIns="93162" bIns="46568" anchor="t" anchorCtr="0">
            <a:noAutofit/>
          </a:bodyPr>
          <a:lstStyle/>
          <a:p>
            <a:pPr>
              <a:buSzPct val="25000"/>
            </a:pPr>
            <a:r>
              <a:rPr lang="en-US" sz="1800"/>
              <a:t>Imperviousness increases stormwater volume, changes timing of peak flows, and increases the amount of pollutants loaded to watersheds</a:t>
            </a:r>
          </a:p>
          <a:p>
            <a:pPr>
              <a:buSzPct val="25000"/>
            </a:pPr>
            <a:endParaRPr/>
          </a:p>
          <a:p>
            <a:r>
              <a:rPr lang="en-US" sz="1200"/>
              <a:t>Increase in peak flow rate</a:t>
            </a:r>
          </a:p>
          <a:p>
            <a:r>
              <a:rPr lang="en-US" sz="1200"/>
              <a:t>Increase runoff volume</a:t>
            </a:r>
          </a:p>
          <a:p>
            <a:r>
              <a:rPr lang="en-US" sz="1200"/>
              <a:t>Increase in streambed erosion</a:t>
            </a:r>
          </a:p>
          <a:p>
            <a:r>
              <a:rPr lang="en-US" sz="1200"/>
              <a:t>Change in creek morphology</a:t>
            </a:r>
          </a:p>
          <a:p>
            <a:r>
              <a:rPr lang="en-US" sz="1200"/>
              <a:t>Increase in pollutant loading</a:t>
            </a:r>
          </a:p>
          <a:p>
            <a:r>
              <a:rPr lang="en-US" sz="1200"/>
              <a:t>Lead to changes in vegetation in stream and riparian areas</a:t>
            </a:r>
          </a:p>
          <a:p>
            <a:r>
              <a:rPr lang="en-US" sz="1200"/>
              <a:t>Decrease biodiversity of receiving waters</a:t>
            </a:r>
          </a:p>
          <a:p>
            <a:pPr>
              <a:buSzPct val="250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109232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Shape 461"/>
          <p:cNvSpPr txBox="1">
            <a:spLocks noGrp="1"/>
          </p:cNvSpPr>
          <p:nvPr>
            <p:ph type="body" idx="1"/>
          </p:nvPr>
        </p:nvSpPr>
        <p:spPr>
          <a:xfrm>
            <a:off x="701025" y="4415775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lIns="91302" tIns="91302" rIns="91302" bIns="91302" anchor="ctr" anchorCtr="0">
            <a:noAutofit/>
          </a:bodyPr>
          <a:lstStyle/>
          <a:p>
            <a:endParaRPr sz="1400"/>
          </a:p>
        </p:txBody>
      </p:sp>
      <p:sp>
        <p:nvSpPr>
          <p:cNvPr id="462" name="Shape 462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886033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Shape 474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5" name="Shape 475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763142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63285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53" name="Shape 353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319" cy="4183380"/>
          </a:xfrm>
          <a:prstGeom prst="rect">
            <a:avLst/>
          </a:prstGeom>
          <a:noFill/>
          <a:ln>
            <a:noFill/>
          </a:ln>
        </p:spPr>
        <p:txBody>
          <a:bodyPr lIns="93162" tIns="46568" rIns="93162" bIns="46568" anchor="t" anchorCtr="0">
            <a:noAutofit/>
          </a:bodyPr>
          <a:lstStyle/>
          <a:p>
            <a:pPr>
              <a:buSzPct val="25000"/>
            </a:pPr>
            <a:endParaRPr lang="en-US" sz="1800" dirty="0"/>
          </a:p>
          <a:p>
            <a:pPr>
              <a:buSzPct val="25000"/>
            </a:pPr>
            <a:r>
              <a:rPr lang="en-US" sz="1800" dirty="0"/>
              <a:t>On average it only takes 10% of watershed being impervious to start seeing measurable impacts</a:t>
            </a:r>
          </a:p>
          <a:p>
            <a:pPr>
              <a:buSzPct val="25000"/>
            </a:pPr>
            <a:r>
              <a:rPr lang="en-US" sz="1800" dirty="0"/>
              <a:t>In SD that number is lower – 3% because our streams are very vulnerable. </a:t>
            </a:r>
          </a:p>
          <a:p>
            <a:pPr>
              <a:buSzPct val="25000"/>
            </a:pPr>
            <a:endParaRPr dirty="0"/>
          </a:p>
        </p:txBody>
      </p:sp>
      <p:sp>
        <p:nvSpPr>
          <p:cNvPr id="354" name="Shape 354"/>
          <p:cNvSpPr txBox="1">
            <a:spLocks noGrp="1"/>
          </p:cNvSpPr>
          <p:nvPr>
            <p:ph type="sldNum" idx="12"/>
          </p:nvPr>
        </p:nvSpPr>
        <p:spPr>
          <a:xfrm>
            <a:off x="3970937" y="8829967"/>
            <a:ext cx="3037839" cy="464820"/>
          </a:xfrm>
          <a:prstGeom prst="rect">
            <a:avLst/>
          </a:prstGeom>
          <a:noFill/>
          <a:ln>
            <a:noFill/>
          </a:ln>
        </p:spPr>
        <p:txBody>
          <a:bodyPr lIns="93162" tIns="46568" rIns="93162" bIns="46568" anchor="b" anchorCtr="0">
            <a:noAutofit/>
          </a:bodyPr>
          <a:lstStyle/>
          <a:p>
            <a:pPr algn="r">
              <a:buSzPct val="25000"/>
            </a:pPr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05275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Shape 87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319" cy="4183380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3159" y="514350"/>
            <a:ext cx="6000750" cy="2228851"/>
          </a:xfrm>
        </p:spPr>
        <p:txBody>
          <a:bodyPr anchor="b">
            <a:normAutofit/>
          </a:bodyPr>
          <a:lstStyle>
            <a:lvl1pPr algn="l">
              <a:defRPr sz="36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3159" y="2882900"/>
            <a:ext cx="4800600" cy="1460500"/>
          </a:xfrm>
        </p:spPr>
        <p:txBody>
          <a:bodyPr anchor="t">
            <a:normAutofit/>
          </a:bodyPr>
          <a:lstStyle>
            <a:lvl1pPr marL="0" indent="0" algn="l">
              <a:buNone/>
              <a:defRPr sz="1575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0B6B2-9073-466E-8314-37E6DEBB10F8}" type="datetimeFigureOut">
              <a:rPr lang="en-US" smtClean="0"/>
              <a:t>9/16/2019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300" smtClean="0">
                <a:solidFill>
                  <a:schemeClr val="dk1"/>
                </a:solidFill>
              </a:rPr>
              <a:t>‹#›</a:t>
            </a:fld>
            <a:endParaRPr lang="en" sz="1300">
              <a:solidFill>
                <a:schemeClr val="dk1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6171009" y="6350"/>
            <a:ext cx="2857500" cy="28575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4581128" y="68659"/>
            <a:ext cx="4560491" cy="456049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5426869" y="171450"/>
            <a:ext cx="3714750" cy="371475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5501878" y="24209"/>
            <a:ext cx="3639742" cy="3639742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5884070" y="457201"/>
            <a:ext cx="3257549" cy="325754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8785356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14350" y="400050"/>
            <a:ext cx="8114109" cy="234315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1" y="2882900"/>
            <a:ext cx="6228158" cy="3429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200"/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0B6B2-9073-466E-8314-37E6DEBB10F8}" type="datetimeFigureOut">
              <a:rPr lang="en-US" smtClean="0"/>
              <a:t>9/16/2019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300" smtClean="0">
                <a:solidFill>
                  <a:schemeClr val="dk1"/>
                </a:solidFill>
              </a:rPr>
              <a:t>‹#›</a:t>
            </a:fld>
            <a:endParaRPr lang="en" sz="130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0842148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160" y="514350"/>
            <a:ext cx="7543800" cy="2057400"/>
          </a:xfrm>
        </p:spPr>
        <p:txBody>
          <a:bodyPr anchor="ctr">
            <a:normAutofit/>
          </a:bodyPr>
          <a:lstStyle>
            <a:lvl1pPr algn="l">
              <a:defRPr sz="24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59" y="3086100"/>
            <a:ext cx="6401991" cy="1409700"/>
          </a:xfrm>
        </p:spPr>
        <p:txBody>
          <a:bodyPr anchor="ctr">
            <a:normAutofit/>
          </a:bodyPr>
          <a:lstStyle>
            <a:lvl1pPr marL="0" indent="0" algn="l">
              <a:buNone/>
              <a:defRPr sz="1500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0B6B2-9073-466E-8314-37E6DEBB10F8}" type="datetimeFigureOut">
              <a:rPr lang="en-US" smtClean="0"/>
              <a:t>9/16/2019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300" smtClean="0">
                <a:solidFill>
                  <a:schemeClr val="dk1"/>
                </a:solidFill>
              </a:rPr>
              <a:t>‹#›</a:t>
            </a:fld>
            <a:endParaRPr lang="en" sz="130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401774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9" y="514350"/>
            <a:ext cx="6858001" cy="2057400"/>
          </a:xfrm>
        </p:spPr>
        <p:txBody>
          <a:bodyPr anchor="ctr">
            <a:normAutofit/>
          </a:bodyPr>
          <a:lstStyle>
            <a:lvl1pPr algn="l">
              <a:defRPr sz="24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84659" y="2571750"/>
            <a:ext cx="6400800" cy="28575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60" y="3225801"/>
            <a:ext cx="6400800" cy="1263649"/>
          </a:xfrm>
        </p:spPr>
        <p:txBody>
          <a:bodyPr anchor="ctr">
            <a:normAutofit/>
          </a:bodyPr>
          <a:lstStyle>
            <a:lvl1pPr marL="0" indent="0" algn="l">
              <a:buNone/>
              <a:defRPr sz="1500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0B6B2-9073-466E-8314-37E6DEBB10F8}" type="datetimeFigureOut">
              <a:rPr lang="en-US" smtClean="0"/>
              <a:t>9/16/2019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300" smtClean="0">
                <a:solidFill>
                  <a:schemeClr val="dk1"/>
                </a:solidFill>
              </a:rPr>
              <a:t>‹#›</a:t>
            </a:fld>
            <a:endParaRPr lang="en" sz="1300">
              <a:solidFill>
                <a:schemeClr val="dk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8859" y="60916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714059" y="2076451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28348846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159" y="2571750"/>
            <a:ext cx="6400800" cy="1273050"/>
          </a:xfrm>
        </p:spPr>
        <p:txBody>
          <a:bodyPr anchor="b">
            <a:normAutofit/>
          </a:bodyPr>
          <a:lstStyle>
            <a:lvl1pPr algn="l">
              <a:defRPr sz="24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58" y="3849736"/>
            <a:ext cx="6401993" cy="645300"/>
          </a:xfrm>
        </p:spPr>
        <p:txBody>
          <a:bodyPr anchor="t">
            <a:normAutofit/>
          </a:bodyPr>
          <a:lstStyle>
            <a:lvl1pPr marL="0" indent="0" algn="l">
              <a:buNone/>
              <a:defRPr sz="1500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0B6B2-9073-466E-8314-37E6DEBB10F8}" type="datetimeFigureOut">
              <a:rPr lang="en-US" smtClean="0"/>
              <a:t>9/16/2019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300" smtClean="0">
                <a:solidFill>
                  <a:schemeClr val="dk1"/>
                </a:solidFill>
              </a:rPr>
              <a:t>‹#›</a:t>
            </a:fld>
            <a:endParaRPr lang="en" sz="130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114261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60" y="514350"/>
            <a:ext cx="6858000" cy="2057400"/>
          </a:xfrm>
        </p:spPr>
        <p:txBody>
          <a:bodyPr anchor="ctr">
            <a:normAutofit/>
          </a:bodyPr>
          <a:lstStyle>
            <a:lvl1pPr algn="l">
              <a:defRPr sz="24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13159" y="2946400"/>
            <a:ext cx="6400801" cy="7874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18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59" y="3733800"/>
            <a:ext cx="6400801" cy="762000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0B6B2-9073-466E-8314-37E6DEBB10F8}" type="datetimeFigureOut">
              <a:rPr lang="en-US" smtClean="0"/>
              <a:t>9/16/2019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300" smtClean="0">
                <a:solidFill>
                  <a:schemeClr val="dk1"/>
                </a:solidFill>
              </a:rPr>
              <a:t>‹#›</a:t>
            </a:fld>
            <a:endParaRPr lang="en" sz="1300">
              <a:solidFill>
                <a:schemeClr val="dk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8859" y="60916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714059" y="2076451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44612966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160" y="514350"/>
            <a:ext cx="7543800" cy="20574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13159" y="2946401"/>
            <a:ext cx="6400800" cy="62865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18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59" y="3575049"/>
            <a:ext cx="6400801" cy="920750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0B6B2-9073-466E-8314-37E6DEBB10F8}" type="datetimeFigureOut">
              <a:rPr lang="en-US" smtClean="0"/>
              <a:t>9/16/2019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300" smtClean="0">
                <a:solidFill>
                  <a:schemeClr val="dk1"/>
                </a:solidFill>
              </a:rPr>
              <a:t>‹#›</a:t>
            </a:fld>
            <a:endParaRPr lang="en" sz="130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363514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0B6B2-9073-466E-8314-37E6DEBB10F8}" type="datetimeFigureOut">
              <a:rPr lang="en-US" smtClean="0"/>
              <a:t>9/16/2019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300" smtClean="0">
                <a:solidFill>
                  <a:schemeClr val="dk1"/>
                </a:solidFill>
              </a:rPr>
              <a:t>‹#›</a:t>
            </a:fld>
            <a:endParaRPr lang="en" sz="130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79780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3909" y="514350"/>
            <a:ext cx="1543050" cy="3429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514350"/>
            <a:ext cx="5867400" cy="398145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0B6B2-9073-466E-8314-37E6DEBB10F8}" type="datetimeFigureOut">
              <a:rPr lang="en-US" smtClean="0"/>
              <a:t>9/16/2019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300" smtClean="0">
                <a:solidFill>
                  <a:schemeClr val="dk1"/>
                </a:solidFill>
              </a:rPr>
              <a:t>‹#›</a:t>
            </a:fld>
            <a:endParaRPr lang="en" sz="130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83009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8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699" cy="393524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1056154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EXT_AND_OBJECT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1"/>
                </a:solidFill>
              </a:defRPr>
            </a:lvl5pPr>
            <a:lvl6pPr marL="457200" lvl="5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1"/>
                </a:solidFill>
              </a:defRPr>
            </a:lvl6pPr>
            <a:lvl7pPr marL="914400" lvl="6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1"/>
                </a:solidFill>
              </a:defRPr>
            </a:lvl7pPr>
            <a:lvl8pPr marL="1371600" lvl="7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1"/>
                </a:solidFill>
              </a:defRPr>
            </a:lvl8pPr>
            <a:lvl9pPr marL="1828800" lvl="8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0" name="Shape 210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lvl="0" indent="-22225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●"/>
              <a:defRPr sz="3200">
                <a:solidFill>
                  <a:schemeClr val="dk1"/>
                </a:solidFill>
              </a:defRPr>
            </a:lvl1pPr>
            <a:lvl2pPr marL="742950" lvl="1" indent="-1778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●"/>
              <a:defRPr sz="2800">
                <a:solidFill>
                  <a:schemeClr val="dk1"/>
                </a:solidFill>
              </a:defRPr>
            </a:lvl2pPr>
            <a:lvl3pPr marL="1143000" lvl="2" indent="-136525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●"/>
              <a:defRPr sz="2400">
                <a:solidFill>
                  <a:schemeClr val="dk1"/>
                </a:solidFill>
              </a:defRPr>
            </a:lvl3pPr>
            <a:lvl4pPr marL="1600200" lvl="3" indent="-1524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●"/>
              <a:defRPr sz="2000">
                <a:solidFill>
                  <a:schemeClr val="dk1"/>
                </a:solidFill>
              </a:defRPr>
            </a:lvl4pPr>
            <a:lvl5pPr marL="2057400" lvl="4" indent="-1524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●"/>
              <a:defRPr sz="2000">
                <a:solidFill>
                  <a:schemeClr val="dk1"/>
                </a:solidFill>
              </a:defRPr>
            </a:lvl5pPr>
            <a:lvl6pPr marL="2514600" lvl="5" indent="-152400" algn="l" rtl="0">
              <a:spcBef>
                <a:spcPts val="400"/>
              </a:spcBef>
              <a:buClr>
                <a:schemeClr val="dk1"/>
              </a:buClr>
              <a:buFont typeface="Arial"/>
              <a:buChar char="●"/>
              <a:defRPr sz="2000">
                <a:solidFill>
                  <a:schemeClr val="dk1"/>
                </a:solidFill>
              </a:defRPr>
            </a:lvl6pPr>
            <a:lvl7pPr marL="2971800" lvl="6" indent="-152400" algn="l" rtl="0">
              <a:spcBef>
                <a:spcPts val="400"/>
              </a:spcBef>
              <a:buClr>
                <a:schemeClr val="dk1"/>
              </a:buClr>
              <a:buFont typeface="Arial"/>
              <a:buChar char="●"/>
              <a:defRPr sz="2000">
                <a:solidFill>
                  <a:schemeClr val="dk1"/>
                </a:solidFill>
              </a:defRPr>
            </a:lvl7pPr>
            <a:lvl8pPr marL="3429000" lvl="7" indent="-152400" algn="l" rtl="0">
              <a:spcBef>
                <a:spcPts val="400"/>
              </a:spcBef>
              <a:buClr>
                <a:schemeClr val="dk1"/>
              </a:buClr>
              <a:buFont typeface="Arial"/>
              <a:buChar char="●"/>
              <a:defRPr sz="2000">
                <a:solidFill>
                  <a:schemeClr val="dk1"/>
                </a:solidFill>
              </a:defRPr>
            </a:lvl8pPr>
            <a:lvl9pPr marL="3886200" lvl="8" indent="-152400" algn="l" rtl="0">
              <a:spcBef>
                <a:spcPts val="400"/>
              </a:spcBef>
              <a:buClr>
                <a:schemeClr val="dk1"/>
              </a:buClr>
              <a:buFont typeface="Arial"/>
              <a:buChar char="●"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1" name="Shape 211"/>
          <p:cNvSpPr txBox="1">
            <a:spLocks noGrp="1"/>
          </p:cNvSpPr>
          <p:nvPr>
            <p:ph type="body" idx="2"/>
          </p:nvPr>
        </p:nvSpPr>
        <p:spPr>
          <a:xfrm>
            <a:off x="4648200" y="1200150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lvl="0" indent="-22225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●"/>
              <a:defRPr sz="3200">
                <a:solidFill>
                  <a:schemeClr val="dk1"/>
                </a:solidFill>
              </a:defRPr>
            </a:lvl1pPr>
            <a:lvl2pPr marL="742950" lvl="1" indent="-1778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●"/>
              <a:defRPr sz="2800">
                <a:solidFill>
                  <a:schemeClr val="dk1"/>
                </a:solidFill>
              </a:defRPr>
            </a:lvl2pPr>
            <a:lvl3pPr marL="1143000" lvl="2" indent="-136525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●"/>
              <a:defRPr sz="2400">
                <a:solidFill>
                  <a:schemeClr val="dk1"/>
                </a:solidFill>
              </a:defRPr>
            </a:lvl3pPr>
            <a:lvl4pPr marL="1600200" lvl="3" indent="-1524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●"/>
              <a:defRPr sz="2000">
                <a:solidFill>
                  <a:schemeClr val="dk1"/>
                </a:solidFill>
              </a:defRPr>
            </a:lvl4pPr>
            <a:lvl5pPr marL="2057400" lvl="4" indent="-1524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●"/>
              <a:defRPr sz="2000">
                <a:solidFill>
                  <a:schemeClr val="dk1"/>
                </a:solidFill>
              </a:defRPr>
            </a:lvl5pPr>
            <a:lvl6pPr marL="2514600" lvl="5" indent="-152400" algn="l" rtl="0">
              <a:spcBef>
                <a:spcPts val="400"/>
              </a:spcBef>
              <a:buClr>
                <a:schemeClr val="dk1"/>
              </a:buClr>
              <a:buFont typeface="Arial"/>
              <a:buChar char="●"/>
              <a:defRPr sz="2000">
                <a:solidFill>
                  <a:schemeClr val="dk1"/>
                </a:solidFill>
              </a:defRPr>
            </a:lvl6pPr>
            <a:lvl7pPr marL="2971800" lvl="6" indent="-152400" algn="l" rtl="0">
              <a:spcBef>
                <a:spcPts val="400"/>
              </a:spcBef>
              <a:buClr>
                <a:schemeClr val="dk1"/>
              </a:buClr>
              <a:buFont typeface="Arial"/>
              <a:buChar char="●"/>
              <a:defRPr sz="2000">
                <a:solidFill>
                  <a:schemeClr val="dk1"/>
                </a:solidFill>
              </a:defRPr>
            </a:lvl7pPr>
            <a:lvl8pPr marL="3429000" lvl="7" indent="-152400" algn="l" rtl="0">
              <a:spcBef>
                <a:spcPts val="400"/>
              </a:spcBef>
              <a:buClr>
                <a:schemeClr val="dk1"/>
              </a:buClr>
              <a:buFont typeface="Arial"/>
              <a:buChar char="●"/>
              <a:defRPr sz="2000">
                <a:solidFill>
                  <a:schemeClr val="dk1"/>
                </a:solidFill>
              </a:defRPr>
            </a:lvl8pPr>
            <a:lvl9pPr marL="3886200" lvl="8" indent="-152400" algn="l" rtl="0">
              <a:spcBef>
                <a:spcPts val="400"/>
              </a:spcBef>
              <a:buClr>
                <a:schemeClr val="dk1"/>
              </a:buClr>
              <a:buFont typeface="Arial"/>
              <a:buChar char="●"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2" name="Shape 212"/>
          <p:cNvSpPr txBox="1">
            <a:spLocks noGrp="1"/>
          </p:cNvSpPr>
          <p:nvPr>
            <p:ph type="dt" idx="10"/>
          </p:nvPr>
        </p:nvSpPr>
        <p:spPr>
          <a:xfrm>
            <a:off x="457200" y="4683918"/>
            <a:ext cx="2133600" cy="357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defRPr sz="12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3" name="Shape 213"/>
          <p:cNvSpPr txBox="1">
            <a:spLocks noGrp="1"/>
          </p:cNvSpPr>
          <p:nvPr>
            <p:ph type="ftr" idx="11"/>
          </p:nvPr>
        </p:nvSpPr>
        <p:spPr>
          <a:xfrm>
            <a:off x="3124200" y="4683918"/>
            <a:ext cx="2895600" cy="357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defRPr sz="12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4" name="Shape 214"/>
          <p:cNvSpPr txBox="1">
            <a:spLocks noGrp="1"/>
          </p:cNvSpPr>
          <p:nvPr>
            <p:ph type="sldNum" idx="12"/>
          </p:nvPr>
        </p:nvSpPr>
        <p:spPr>
          <a:xfrm>
            <a:off x="6553200" y="4683918"/>
            <a:ext cx="2133600" cy="357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</a:pPr>
            <a:endParaRPr sz="1200" b="0" i="0" u="none" strike="noStrike" cap="non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1" indent="0" algn="l" rtl="0">
              <a:spcBef>
                <a:spcPts val="0"/>
              </a:spcBef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2" indent="0" algn="l" rtl="0">
              <a:spcBef>
                <a:spcPts val="0"/>
              </a:spcBef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71600" marR="0" lvl="3" indent="0" algn="l" rtl="0">
              <a:spcBef>
                <a:spcPts val="0"/>
              </a:spcBef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828800" marR="0" lvl="4" indent="0" algn="l" rtl="0">
              <a:spcBef>
                <a:spcPts val="0"/>
              </a:spcBef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0" marR="0" lvl="5" indent="0" algn="l" rtl="0">
              <a:spcBef>
                <a:spcPts val="0"/>
              </a:spcBef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743200" marR="0" lvl="6" indent="0" algn="l" rtl="0">
              <a:spcBef>
                <a:spcPts val="0"/>
              </a:spcBef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200400" marR="0" lvl="7" indent="0" algn="l" rtl="0">
              <a:spcBef>
                <a:spcPts val="0"/>
              </a:spcBef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657600" marR="0" lvl="8" indent="0" algn="l" rtl="0">
              <a:spcBef>
                <a:spcPts val="0"/>
              </a:spcBef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158078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581C58F-C976-4149-A5A2-62F2BF009CA3}" type="datetimeFigureOut">
              <a:rPr lang="en-US" smtClean="0"/>
              <a:pPr>
                <a:defRPr/>
              </a:pPr>
              <a:t>9/16/2019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5EB21-9812-4B6B-B47B-7E8A31599B43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13051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EXT_AND_TWO_OBJECTS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defRPr sz="33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defRPr sz="33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defRPr sz="33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defRPr sz="33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defRPr sz="3300">
                <a:solidFill>
                  <a:schemeClr val="dk1"/>
                </a:solidFill>
              </a:defRPr>
            </a:lvl5pPr>
            <a:lvl6pPr marL="342900" lvl="5" algn="ctr" rtl="0">
              <a:spcBef>
                <a:spcPts val="0"/>
              </a:spcBef>
              <a:spcAft>
                <a:spcPts val="0"/>
              </a:spcAft>
              <a:defRPr sz="3300">
                <a:solidFill>
                  <a:schemeClr val="dk1"/>
                </a:solidFill>
              </a:defRPr>
            </a:lvl6pPr>
            <a:lvl7pPr marL="685800" lvl="6" algn="ctr" rtl="0">
              <a:spcBef>
                <a:spcPts val="0"/>
              </a:spcBef>
              <a:spcAft>
                <a:spcPts val="0"/>
              </a:spcAft>
              <a:defRPr sz="3300">
                <a:solidFill>
                  <a:schemeClr val="dk1"/>
                </a:solidFill>
              </a:defRPr>
            </a:lvl7pPr>
            <a:lvl8pPr marL="1028700" lvl="7" algn="ctr" rtl="0">
              <a:spcBef>
                <a:spcPts val="0"/>
              </a:spcBef>
              <a:spcAft>
                <a:spcPts val="0"/>
              </a:spcAft>
              <a:defRPr sz="3300">
                <a:solidFill>
                  <a:schemeClr val="dk1"/>
                </a:solidFill>
              </a:defRPr>
            </a:lvl8pPr>
            <a:lvl9pPr marL="1371600" lvl="8" algn="ctr" rtl="0">
              <a:spcBef>
                <a:spcPts val="0"/>
              </a:spcBef>
              <a:spcAft>
                <a:spcPts val="0"/>
              </a:spcAft>
              <a:defRPr sz="33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6" name="Shape 86"/>
          <p:cNvSpPr txBox="1">
            <a:spLocks noGrp="1"/>
          </p:cNvSpPr>
          <p:nvPr>
            <p:ph type="body" idx="1"/>
          </p:nvPr>
        </p:nvSpPr>
        <p:spPr>
          <a:xfrm>
            <a:off x="457201" y="1200151"/>
            <a:ext cx="4038599" cy="33944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57175" lvl="0" indent="-166688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●"/>
              <a:defRPr sz="2400">
                <a:solidFill>
                  <a:schemeClr val="dk1"/>
                </a:solidFill>
              </a:defRPr>
            </a:lvl1pPr>
            <a:lvl2pPr marL="557213" lvl="1" indent="-133350" algn="l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●"/>
              <a:defRPr sz="2100">
                <a:solidFill>
                  <a:schemeClr val="dk1"/>
                </a:solidFill>
              </a:defRPr>
            </a:lvl2pPr>
            <a:lvl3pPr marL="857250" lvl="2" indent="-102394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●"/>
              <a:defRPr sz="1800">
                <a:solidFill>
                  <a:schemeClr val="dk1"/>
                </a:solidFill>
              </a:defRPr>
            </a:lvl3pPr>
            <a:lvl4pPr marL="1200150" lvl="3" indent="-1143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●"/>
              <a:defRPr sz="1500">
                <a:solidFill>
                  <a:schemeClr val="dk1"/>
                </a:solidFill>
              </a:defRPr>
            </a:lvl4pPr>
            <a:lvl5pPr marL="1543050" lvl="4" indent="-1143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●"/>
              <a:defRPr sz="1500">
                <a:solidFill>
                  <a:schemeClr val="dk1"/>
                </a:solidFill>
              </a:defRPr>
            </a:lvl5pPr>
            <a:lvl6pPr marL="1885950" lvl="5" indent="-114300" algn="l" rtl="0">
              <a:spcBef>
                <a:spcPts val="300"/>
              </a:spcBef>
              <a:buClr>
                <a:schemeClr val="dk1"/>
              </a:buClr>
              <a:buFont typeface="Arial"/>
              <a:buChar char="●"/>
              <a:defRPr sz="1500">
                <a:solidFill>
                  <a:schemeClr val="dk1"/>
                </a:solidFill>
              </a:defRPr>
            </a:lvl6pPr>
            <a:lvl7pPr marL="2228850" lvl="6" indent="-114300" algn="l" rtl="0">
              <a:spcBef>
                <a:spcPts val="300"/>
              </a:spcBef>
              <a:buClr>
                <a:schemeClr val="dk1"/>
              </a:buClr>
              <a:buFont typeface="Arial"/>
              <a:buChar char="●"/>
              <a:defRPr sz="1500">
                <a:solidFill>
                  <a:schemeClr val="dk1"/>
                </a:solidFill>
              </a:defRPr>
            </a:lvl7pPr>
            <a:lvl8pPr marL="2571750" lvl="7" indent="-114300" algn="l" rtl="0">
              <a:spcBef>
                <a:spcPts val="300"/>
              </a:spcBef>
              <a:buClr>
                <a:schemeClr val="dk1"/>
              </a:buClr>
              <a:buFont typeface="Arial"/>
              <a:buChar char="●"/>
              <a:defRPr sz="1500">
                <a:solidFill>
                  <a:schemeClr val="dk1"/>
                </a:solidFill>
              </a:defRPr>
            </a:lvl8pPr>
            <a:lvl9pPr marL="2914650" lvl="8" indent="-114300" algn="l" rtl="0">
              <a:spcBef>
                <a:spcPts val="300"/>
              </a:spcBef>
              <a:buClr>
                <a:schemeClr val="dk1"/>
              </a:buClr>
              <a:buFont typeface="Arial"/>
              <a:buChar char="●"/>
              <a:defRPr sz="15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7" name="Shape 87"/>
          <p:cNvSpPr txBox="1">
            <a:spLocks noGrp="1"/>
          </p:cNvSpPr>
          <p:nvPr>
            <p:ph type="body" idx="2"/>
          </p:nvPr>
        </p:nvSpPr>
        <p:spPr>
          <a:xfrm>
            <a:off x="4648201" y="1200150"/>
            <a:ext cx="4038599" cy="163949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57175" lvl="0" indent="-166688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●"/>
              <a:defRPr sz="2400">
                <a:solidFill>
                  <a:schemeClr val="dk1"/>
                </a:solidFill>
              </a:defRPr>
            </a:lvl1pPr>
            <a:lvl2pPr marL="557213" lvl="1" indent="-133350" algn="l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●"/>
              <a:defRPr sz="2100">
                <a:solidFill>
                  <a:schemeClr val="dk1"/>
                </a:solidFill>
              </a:defRPr>
            </a:lvl2pPr>
            <a:lvl3pPr marL="857250" lvl="2" indent="-102394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●"/>
              <a:defRPr sz="1800">
                <a:solidFill>
                  <a:schemeClr val="dk1"/>
                </a:solidFill>
              </a:defRPr>
            </a:lvl3pPr>
            <a:lvl4pPr marL="1200150" lvl="3" indent="-1143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●"/>
              <a:defRPr sz="1500">
                <a:solidFill>
                  <a:schemeClr val="dk1"/>
                </a:solidFill>
              </a:defRPr>
            </a:lvl4pPr>
            <a:lvl5pPr marL="1543050" lvl="4" indent="-1143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●"/>
              <a:defRPr sz="1500">
                <a:solidFill>
                  <a:schemeClr val="dk1"/>
                </a:solidFill>
              </a:defRPr>
            </a:lvl5pPr>
            <a:lvl6pPr marL="1885950" lvl="5" indent="-114300" algn="l" rtl="0">
              <a:spcBef>
                <a:spcPts val="300"/>
              </a:spcBef>
              <a:buClr>
                <a:schemeClr val="dk1"/>
              </a:buClr>
              <a:buFont typeface="Arial"/>
              <a:buChar char="●"/>
              <a:defRPr sz="1500">
                <a:solidFill>
                  <a:schemeClr val="dk1"/>
                </a:solidFill>
              </a:defRPr>
            </a:lvl6pPr>
            <a:lvl7pPr marL="2228850" lvl="6" indent="-114300" algn="l" rtl="0">
              <a:spcBef>
                <a:spcPts val="300"/>
              </a:spcBef>
              <a:buClr>
                <a:schemeClr val="dk1"/>
              </a:buClr>
              <a:buFont typeface="Arial"/>
              <a:buChar char="●"/>
              <a:defRPr sz="1500">
                <a:solidFill>
                  <a:schemeClr val="dk1"/>
                </a:solidFill>
              </a:defRPr>
            </a:lvl7pPr>
            <a:lvl8pPr marL="2571750" lvl="7" indent="-114300" algn="l" rtl="0">
              <a:spcBef>
                <a:spcPts val="300"/>
              </a:spcBef>
              <a:buClr>
                <a:schemeClr val="dk1"/>
              </a:buClr>
              <a:buFont typeface="Arial"/>
              <a:buChar char="●"/>
              <a:defRPr sz="1500">
                <a:solidFill>
                  <a:schemeClr val="dk1"/>
                </a:solidFill>
              </a:defRPr>
            </a:lvl8pPr>
            <a:lvl9pPr marL="2914650" lvl="8" indent="-114300" algn="l" rtl="0">
              <a:spcBef>
                <a:spcPts val="300"/>
              </a:spcBef>
              <a:buClr>
                <a:schemeClr val="dk1"/>
              </a:buClr>
              <a:buFont typeface="Arial"/>
              <a:buChar char="●"/>
              <a:defRPr sz="15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8" name="Shape 88"/>
          <p:cNvSpPr txBox="1">
            <a:spLocks noGrp="1"/>
          </p:cNvSpPr>
          <p:nvPr>
            <p:ph type="body" idx="3"/>
          </p:nvPr>
        </p:nvSpPr>
        <p:spPr>
          <a:xfrm>
            <a:off x="4648201" y="2953940"/>
            <a:ext cx="4038599" cy="164068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57175" lvl="0" indent="-166688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●"/>
              <a:defRPr sz="2400">
                <a:solidFill>
                  <a:schemeClr val="dk1"/>
                </a:solidFill>
              </a:defRPr>
            </a:lvl1pPr>
            <a:lvl2pPr marL="557213" lvl="1" indent="-133350" algn="l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●"/>
              <a:defRPr sz="2100">
                <a:solidFill>
                  <a:schemeClr val="dk1"/>
                </a:solidFill>
              </a:defRPr>
            </a:lvl2pPr>
            <a:lvl3pPr marL="857250" lvl="2" indent="-102394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●"/>
              <a:defRPr sz="1800">
                <a:solidFill>
                  <a:schemeClr val="dk1"/>
                </a:solidFill>
              </a:defRPr>
            </a:lvl3pPr>
            <a:lvl4pPr marL="1200150" lvl="3" indent="-1143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●"/>
              <a:defRPr sz="1500">
                <a:solidFill>
                  <a:schemeClr val="dk1"/>
                </a:solidFill>
              </a:defRPr>
            </a:lvl4pPr>
            <a:lvl5pPr marL="1543050" lvl="4" indent="-1143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●"/>
              <a:defRPr sz="1500">
                <a:solidFill>
                  <a:schemeClr val="dk1"/>
                </a:solidFill>
              </a:defRPr>
            </a:lvl5pPr>
            <a:lvl6pPr marL="1885950" lvl="5" indent="-114300" algn="l" rtl="0">
              <a:spcBef>
                <a:spcPts val="300"/>
              </a:spcBef>
              <a:buClr>
                <a:schemeClr val="dk1"/>
              </a:buClr>
              <a:buFont typeface="Arial"/>
              <a:buChar char="●"/>
              <a:defRPr sz="1500">
                <a:solidFill>
                  <a:schemeClr val="dk1"/>
                </a:solidFill>
              </a:defRPr>
            </a:lvl6pPr>
            <a:lvl7pPr marL="2228850" lvl="6" indent="-114300" algn="l" rtl="0">
              <a:spcBef>
                <a:spcPts val="300"/>
              </a:spcBef>
              <a:buClr>
                <a:schemeClr val="dk1"/>
              </a:buClr>
              <a:buFont typeface="Arial"/>
              <a:buChar char="●"/>
              <a:defRPr sz="1500">
                <a:solidFill>
                  <a:schemeClr val="dk1"/>
                </a:solidFill>
              </a:defRPr>
            </a:lvl7pPr>
            <a:lvl8pPr marL="2571750" lvl="7" indent="-114300" algn="l" rtl="0">
              <a:spcBef>
                <a:spcPts val="300"/>
              </a:spcBef>
              <a:buClr>
                <a:schemeClr val="dk1"/>
              </a:buClr>
              <a:buFont typeface="Arial"/>
              <a:buChar char="●"/>
              <a:defRPr sz="1500">
                <a:solidFill>
                  <a:schemeClr val="dk1"/>
                </a:solidFill>
              </a:defRPr>
            </a:lvl8pPr>
            <a:lvl9pPr marL="2914650" lvl="8" indent="-114300" algn="l" rtl="0">
              <a:spcBef>
                <a:spcPts val="300"/>
              </a:spcBef>
              <a:buClr>
                <a:schemeClr val="dk1"/>
              </a:buClr>
              <a:buFont typeface="Arial"/>
              <a:buChar char="●"/>
              <a:defRPr sz="15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9" name="Shape 89"/>
          <p:cNvSpPr txBox="1">
            <a:spLocks noGrp="1"/>
          </p:cNvSpPr>
          <p:nvPr>
            <p:ph type="dt" idx="10"/>
          </p:nvPr>
        </p:nvSpPr>
        <p:spPr>
          <a:xfrm>
            <a:off x="457201" y="4683919"/>
            <a:ext cx="2133599" cy="357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defRPr sz="9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342900" marR="0" lvl="1" indent="0" algn="l" rtl="0">
              <a:spcBef>
                <a:spcPts val="0"/>
              </a:spcBef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685800" marR="0" lvl="2" indent="0" algn="l" rtl="0">
              <a:spcBef>
                <a:spcPts val="0"/>
              </a:spcBef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028700" marR="0" lvl="3" indent="0" algn="l" rtl="0">
              <a:spcBef>
                <a:spcPts val="0"/>
              </a:spcBef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371600" marR="0" lvl="4" indent="0" algn="l" rtl="0">
              <a:spcBef>
                <a:spcPts val="0"/>
              </a:spcBef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714500" marR="0" lvl="5" indent="0" algn="l" rtl="0">
              <a:spcBef>
                <a:spcPts val="0"/>
              </a:spcBef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057400" marR="0" lvl="6" indent="0" algn="l" rtl="0">
              <a:spcBef>
                <a:spcPts val="0"/>
              </a:spcBef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400300" marR="0" lvl="7" indent="0" algn="l" rtl="0">
              <a:spcBef>
                <a:spcPts val="0"/>
              </a:spcBef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743200" marR="0" lvl="8" indent="0" algn="l" rtl="0">
              <a:spcBef>
                <a:spcPts val="0"/>
              </a:spcBef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0" name="Shape 90"/>
          <p:cNvSpPr txBox="1">
            <a:spLocks noGrp="1"/>
          </p:cNvSpPr>
          <p:nvPr>
            <p:ph type="ftr" idx="11"/>
          </p:nvPr>
        </p:nvSpPr>
        <p:spPr>
          <a:xfrm>
            <a:off x="3124200" y="4683919"/>
            <a:ext cx="2895600" cy="357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defRPr sz="9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342900" marR="0" lvl="1" indent="0" algn="l" rtl="0">
              <a:spcBef>
                <a:spcPts val="0"/>
              </a:spcBef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685800" marR="0" lvl="2" indent="0" algn="l" rtl="0">
              <a:spcBef>
                <a:spcPts val="0"/>
              </a:spcBef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028700" marR="0" lvl="3" indent="0" algn="l" rtl="0">
              <a:spcBef>
                <a:spcPts val="0"/>
              </a:spcBef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371600" marR="0" lvl="4" indent="0" algn="l" rtl="0">
              <a:spcBef>
                <a:spcPts val="0"/>
              </a:spcBef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714500" marR="0" lvl="5" indent="0" algn="l" rtl="0">
              <a:spcBef>
                <a:spcPts val="0"/>
              </a:spcBef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057400" marR="0" lvl="6" indent="0" algn="l" rtl="0">
              <a:spcBef>
                <a:spcPts val="0"/>
              </a:spcBef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400300" marR="0" lvl="7" indent="0" algn="l" rtl="0">
              <a:spcBef>
                <a:spcPts val="0"/>
              </a:spcBef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743200" marR="0" lvl="8" indent="0" algn="l" rtl="0">
              <a:spcBef>
                <a:spcPts val="0"/>
              </a:spcBef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1" name="Shape 91"/>
          <p:cNvSpPr txBox="1">
            <a:spLocks noGrp="1"/>
          </p:cNvSpPr>
          <p:nvPr>
            <p:ph type="sldNum" idx="12"/>
          </p:nvPr>
        </p:nvSpPr>
        <p:spPr>
          <a:xfrm>
            <a:off x="6553201" y="4683919"/>
            <a:ext cx="2133599" cy="357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r"/>
            <a:endParaRPr lang="en-US" sz="900">
              <a:solidFill>
                <a:srgbClr val="3F3F3F"/>
              </a:solidFill>
            </a:endParaRPr>
          </a:p>
          <a:p>
            <a:pPr marL="342900" lvl="1"/>
            <a:endParaRPr lang="en-US" sz="1350">
              <a:solidFill>
                <a:schemeClr val="dk1"/>
              </a:solidFill>
            </a:endParaRPr>
          </a:p>
          <a:p>
            <a:pPr marL="685800" lvl="2"/>
            <a:endParaRPr lang="en-US" sz="1350">
              <a:solidFill>
                <a:schemeClr val="dk1"/>
              </a:solidFill>
            </a:endParaRPr>
          </a:p>
          <a:p>
            <a:pPr marL="1028700" lvl="3"/>
            <a:endParaRPr lang="en-US" sz="1350">
              <a:solidFill>
                <a:schemeClr val="dk1"/>
              </a:solidFill>
            </a:endParaRPr>
          </a:p>
          <a:p>
            <a:pPr marL="1371600" lvl="4"/>
            <a:endParaRPr lang="en-US" sz="1350">
              <a:solidFill>
                <a:schemeClr val="dk1"/>
              </a:solidFill>
            </a:endParaRPr>
          </a:p>
          <a:p>
            <a:pPr marL="1714500" lvl="5"/>
            <a:endParaRPr lang="en-US" sz="1350">
              <a:solidFill>
                <a:schemeClr val="dk1"/>
              </a:solidFill>
            </a:endParaRPr>
          </a:p>
          <a:p>
            <a:pPr marL="2057400" lvl="6"/>
            <a:endParaRPr lang="en-US" sz="1350">
              <a:solidFill>
                <a:schemeClr val="dk1"/>
              </a:solidFill>
            </a:endParaRPr>
          </a:p>
          <a:p>
            <a:pPr marL="2400300" lvl="7"/>
            <a:endParaRPr lang="en-US" sz="1350">
              <a:solidFill>
                <a:schemeClr val="dk1"/>
              </a:solidFill>
            </a:endParaRPr>
          </a:p>
          <a:p>
            <a:pPr marL="2743200" lvl="8"/>
            <a:endParaRPr lang="en-US" sz="135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2599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159" y="1504950"/>
            <a:ext cx="6400801" cy="1711200"/>
          </a:xfrm>
        </p:spPr>
        <p:txBody>
          <a:bodyPr anchor="b">
            <a:normAutofit/>
          </a:bodyPr>
          <a:lstStyle>
            <a:lvl1pPr algn="l">
              <a:defRPr sz="27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60" y="3371850"/>
            <a:ext cx="6400800" cy="1123950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0B6B2-9073-466E-8314-37E6DEBB10F8}" type="datetimeFigureOut">
              <a:rPr lang="en-US" smtClean="0"/>
              <a:t>9/16/2019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300" smtClean="0">
                <a:solidFill>
                  <a:schemeClr val="dk1"/>
                </a:solidFill>
              </a:rPr>
              <a:t>‹#›</a:t>
            </a:fld>
            <a:endParaRPr lang="en" sz="130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1846594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3159" y="514351"/>
            <a:ext cx="3703241" cy="271145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56100" y="514351"/>
            <a:ext cx="3700859" cy="271145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0B6B2-9073-466E-8314-37E6DEBB10F8}" type="datetimeFigureOut">
              <a:rPr lang="en-US" smtClean="0"/>
              <a:t>9/16/2019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300" smtClean="0">
                <a:solidFill>
                  <a:schemeClr val="dk1"/>
                </a:solidFill>
              </a:rPr>
              <a:t>‹#›</a:t>
            </a:fld>
            <a:endParaRPr lang="en" sz="130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8617311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061" y="514350"/>
            <a:ext cx="3487340" cy="432197"/>
          </a:xfrm>
        </p:spPr>
        <p:txBody>
          <a:bodyPr anchor="b">
            <a:noAutofit/>
          </a:bodyPr>
          <a:lstStyle>
            <a:lvl1pPr marL="0" indent="0">
              <a:buNone/>
              <a:defRPr sz="21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3159" y="952897"/>
            <a:ext cx="3703241" cy="2272904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59299" y="514350"/>
            <a:ext cx="3498851" cy="432197"/>
          </a:xfrm>
        </p:spPr>
        <p:txBody>
          <a:bodyPr anchor="b">
            <a:noAutofit/>
          </a:bodyPr>
          <a:lstStyle>
            <a:lvl1pPr marL="0" indent="0">
              <a:buNone/>
              <a:defRPr sz="21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54909" y="946546"/>
            <a:ext cx="3696891" cy="2272904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0B6B2-9073-466E-8314-37E6DEBB10F8}" type="datetimeFigureOut">
              <a:rPr lang="en-US" smtClean="0"/>
              <a:t>9/16/2019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300" smtClean="0">
                <a:solidFill>
                  <a:schemeClr val="dk1"/>
                </a:solidFill>
              </a:rPr>
              <a:t>‹#›</a:t>
            </a:fld>
            <a:endParaRPr lang="en" sz="130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354244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0B6B2-9073-466E-8314-37E6DEBB10F8}" type="datetimeFigureOut">
              <a:rPr lang="en-US" smtClean="0"/>
              <a:t>9/16/2019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300" smtClean="0">
                <a:solidFill>
                  <a:schemeClr val="dk1"/>
                </a:solidFill>
              </a:rPr>
              <a:t>‹#›</a:t>
            </a:fld>
            <a:endParaRPr lang="en" sz="130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356343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0B6B2-9073-466E-8314-37E6DEBB10F8}" type="datetimeFigureOut">
              <a:rPr lang="en-US" smtClean="0"/>
              <a:t>9/16/2019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0769560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3759" y="514350"/>
            <a:ext cx="2743200" cy="1028700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3159" y="514350"/>
            <a:ext cx="4457701" cy="398145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3759" y="1657350"/>
            <a:ext cx="2743200" cy="156845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0B6B2-9073-466E-8314-37E6DEBB10F8}" type="datetimeFigureOut">
              <a:rPr lang="en-US" smtClean="0"/>
              <a:t>9/16/2019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300" smtClean="0">
                <a:solidFill>
                  <a:schemeClr val="dk1"/>
                </a:solidFill>
              </a:rPr>
              <a:t>‹#›</a:t>
            </a:fld>
            <a:endParaRPr lang="en" sz="130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3585349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2109" y="1085850"/>
            <a:ext cx="4514850" cy="857250"/>
          </a:xfrm>
        </p:spPr>
        <p:txBody>
          <a:bodyPr anchor="b">
            <a:normAutofit/>
          </a:bodyPr>
          <a:lstStyle>
            <a:lvl1pPr algn="l">
              <a:defRPr sz="21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1759" y="685800"/>
            <a:ext cx="2460731" cy="3429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42109" y="2082800"/>
            <a:ext cx="4516041" cy="1536700"/>
          </a:xfrm>
        </p:spPr>
        <p:txBody>
          <a:bodyPr anchor="t">
            <a:normAutofit/>
          </a:bodyPr>
          <a:lstStyle>
            <a:lvl1pPr marL="0" indent="0">
              <a:buNone/>
              <a:defRPr sz="13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0B6B2-9073-466E-8314-37E6DEBB10F8}" type="datetimeFigureOut">
              <a:rPr lang="en-US" smtClean="0"/>
              <a:t>9/16/2019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300" smtClean="0">
                <a:solidFill>
                  <a:schemeClr val="dk1"/>
                </a:solidFill>
              </a:rPr>
              <a:t>‹#›</a:t>
            </a:fld>
            <a:endParaRPr lang="en" sz="130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155256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9000">
              <a:schemeClr val="bg2">
                <a:tint val="97000"/>
                <a:hueMod val="92000"/>
                <a:satMod val="169000"/>
                <a:lumMod val="164000"/>
              </a:schemeClr>
            </a:gs>
            <a:gs pos="50000">
              <a:srgbClr val="3596BF">
                <a:lumMod val="70000"/>
                <a:lumOff val="30000"/>
              </a:srgbClr>
            </a:gs>
            <a:gs pos="91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905227" y="2222500"/>
            <a:ext cx="2236394" cy="2406650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3159" y="3365499"/>
            <a:ext cx="6400800" cy="11303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59" y="514351"/>
            <a:ext cx="6400800" cy="27114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28309" y="4629150"/>
            <a:ext cx="1200150" cy="273844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75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6F70B6B2-9073-466E-8314-37E6DEBB10F8}" type="datetimeFigureOut">
              <a:rPr lang="en-US" smtClean="0"/>
              <a:t>9/16/2019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3159" y="4629150"/>
            <a:ext cx="5657850" cy="273844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75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2400" y="4183857"/>
            <a:ext cx="856684" cy="50244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4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300" smtClean="0">
                <a:solidFill>
                  <a:schemeClr val="dk1"/>
                </a:solidFill>
              </a:rPr>
              <a:t>‹#›</a:t>
            </a:fld>
            <a:endParaRPr lang="en" sz="1300">
              <a:solidFill>
                <a:schemeClr val="dk1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6859F77-8CC7-4222-AEA4-03DFA387AD5E}"/>
              </a:ext>
            </a:extLst>
          </p:cNvPr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7584695" y="61182"/>
            <a:ext cx="1492991" cy="454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8123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68" r:id="rId1"/>
    <p:sldLayoutId id="2147483869" r:id="rId2"/>
    <p:sldLayoutId id="2147483870" r:id="rId3"/>
    <p:sldLayoutId id="2147483871" r:id="rId4"/>
    <p:sldLayoutId id="2147483872" r:id="rId5"/>
    <p:sldLayoutId id="2147483873" r:id="rId6"/>
    <p:sldLayoutId id="2147483874" r:id="rId7"/>
    <p:sldLayoutId id="2147483875" r:id="rId8"/>
    <p:sldLayoutId id="2147483876" r:id="rId9"/>
    <p:sldLayoutId id="2147483877" r:id="rId10"/>
    <p:sldLayoutId id="2147483878" r:id="rId11"/>
    <p:sldLayoutId id="2147483879" r:id="rId12"/>
    <p:sldLayoutId id="2147483880" r:id="rId13"/>
    <p:sldLayoutId id="2147483881" r:id="rId14"/>
    <p:sldLayoutId id="2147483882" r:id="rId15"/>
    <p:sldLayoutId id="2147483883" r:id="rId16"/>
    <p:sldLayoutId id="2147483884" r:id="rId17"/>
    <p:sldLayoutId id="2147483885" r:id="rId18"/>
    <p:sldLayoutId id="2147483886" r:id="rId19"/>
    <p:sldLayoutId id="2147483887" r:id="rId20"/>
  </p:sldLayoutIdLst>
  <p:hf sldNum="0" hdr="0" ftr="0" dt="0"/>
  <p:txStyles>
    <p:titleStyle>
      <a:lvl1pPr algn="l" defTabSz="342900" rtl="0" eaLnBrk="1" latinLnBrk="0" hangingPunct="1">
        <a:spcBef>
          <a:spcPct val="0"/>
        </a:spcBef>
        <a:buNone/>
        <a:defRPr sz="27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143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5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35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9001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2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157288" indent="-128588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05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1500188" indent="-128588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05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05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05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05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05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Relationship Id="rId4" Type="http://schemas.openxmlformats.org/officeDocument/2006/relationships/comments" Target="../comments/commen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Relationship Id="rId4" Type="http://schemas.openxmlformats.org/officeDocument/2006/relationships/comments" Target="../comments/commen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9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9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acoastkeeper.org/" TargetMode="External"/><Relationship Id="rId2" Type="http://schemas.openxmlformats.org/officeDocument/2006/relationships/hyperlink" Target="http://www.sdcoastkeeper.org/" TargetMode="Externa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5.png"/><Relationship Id="rId5" Type="http://schemas.openxmlformats.org/officeDocument/2006/relationships/image" Target="../media/image44.gif"/><Relationship Id="rId4" Type="http://schemas.openxmlformats.org/officeDocument/2006/relationships/image" Target="../media/image4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 txBox="1">
            <a:spLocks noGrp="1"/>
          </p:cNvSpPr>
          <p:nvPr>
            <p:ph type="ctrTitle"/>
          </p:nvPr>
        </p:nvSpPr>
        <p:spPr>
          <a:xfrm>
            <a:off x="208749" y="792128"/>
            <a:ext cx="7637930" cy="1264024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dirty="0"/>
              <a:t>Integrating water management in san </a:t>
            </a:r>
            <a:r>
              <a:rPr lang="en-US" dirty="0" err="1"/>
              <a:t>diego</a:t>
            </a:r>
            <a:endParaRPr lang="en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31224" y="4003835"/>
            <a:ext cx="3439594" cy="706710"/>
          </a:xfrm>
        </p:spPr>
        <p:txBody>
          <a:bodyPr>
            <a:normAutofit/>
          </a:bodyPr>
          <a:lstStyle/>
          <a:p>
            <a:r>
              <a:rPr lang="en-US" sz="1600" dirty="0">
                <a:solidFill>
                  <a:schemeClr val="tx1"/>
                </a:solidFill>
              </a:rPr>
              <a:t>Matt O’Malley</a:t>
            </a:r>
          </a:p>
          <a:p>
            <a:r>
              <a:rPr lang="en-US" sz="1600" dirty="0">
                <a:solidFill>
                  <a:schemeClr val="tx1"/>
                </a:solidFill>
              </a:rPr>
              <a:t>San Diego Coastkeeper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197DD2-EF6F-4702-9571-A5A3575049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3577" y="860612"/>
            <a:ext cx="2761129" cy="1281952"/>
          </a:xfrm>
        </p:spPr>
        <p:txBody>
          <a:bodyPr>
            <a:normAutofit fontScale="90000"/>
          </a:bodyPr>
          <a:lstStyle/>
          <a:p>
            <a:r>
              <a:rPr lang="en-US" dirty="0"/>
              <a:t>Water Management </a:t>
            </a:r>
            <a:br>
              <a:rPr lang="en-US" dirty="0"/>
            </a:br>
            <a:r>
              <a:rPr lang="en-US" dirty="0"/>
              <a:t>currently</a:t>
            </a:r>
          </a:p>
        </p:txBody>
      </p:sp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66A3F7FA-F2B0-4282-9AB1-9B3733DA05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49623" y="174941"/>
            <a:ext cx="5585012" cy="4793618"/>
          </a:xfrm>
        </p:spPr>
      </p:pic>
    </p:spTree>
    <p:extLst>
      <p:ext uri="{BB962C8B-B14F-4D97-AF65-F5344CB8AC3E}">
        <p14:creationId xmlns:p14="http://schemas.microsoft.com/office/powerpoint/2010/main" val="26638615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" name="Shape 3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1287" y="603815"/>
            <a:ext cx="4330359" cy="4219197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Shape 357"/>
          <p:cNvSpPr txBox="1">
            <a:spLocks noGrp="1"/>
          </p:cNvSpPr>
          <p:nvPr>
            <p:ph type="title"/>
          </p:nvPr>
        </p:nvSpPr>
        <p:spPr>
          <a:xfrm>
            <a:off x="352506" y="129666"/>
            <a:ext cx="6239436" cy="466375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ctr" anchorCtr="0">
            <a:noAutofit/>
          </a:bodyPr>
          <a:lstStyle/>
          <a:p>
            <a:pPr algn="l">
              <a:buSzPct val="25000"/>
            </a:pPr>
            <a:r>
              <a:rPr lang="en-US" sz="2400" b="0" dirty="0">
                <a:solidFill>
                  <a:schemeClr val="tx1"/>
                </a:solidFill>
              </a:rPr>
              <a:t>The Impact of Urbanization</a:t>
            </a:r>
          </a:p>
        </p:txBody>
      </p:sp>
      <p:grpSp>
        <p:nvGrpSpPr>
          <p:cNvPr id="358" name="Shape 358"/>
          <p:cNvGrpSpPr/>
          <p:nvPr/>
        </p:nvGrpSpPr>
        <p:grpSpPr>
          <a:xfrm>
            <a:off x="4805083" y="538085"/>
            <a:ext cx="3803854" cy="4475749"/>
            <a:chOff x="5105400" y="1600200"/>
            <a:chExt cx="3378200" cy="4572000"/>
          </a:xfrm>
        </p:grpSpPr>
        <p:pic>
          <p:nvPicPr>
            <p:cNvPr id="359" name="Shape 35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010400" y="3962400"/>
              <a:ext cx="1473200" cy="2209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0" name="Shape 36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flipH="1">
              <a:off x="5405091" y="1600200"/>
              <a:ext cx="2524815" cy="21859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1" name="Shape 361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5105400" y="3962400"/>
              <a:ext cx="1579486" cy="2187575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491871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Shape 89" descr="Picture2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0015" y="251011"/>
            <a:ext cx="3638932" cy="4802839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Shape 90" descr="Picture3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26542" y="251012"/>
            <a:ext cx="3638932" cy="48028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Shape 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0700" y="142875"/>
            <a:ext cx="7180650" cy="48358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7798675" y="1974542"/>
            <a:ext cx="9909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Municipal </a:t>
            </a:r>
          </a:p>
          <a:p>
            <a:r>
              <a:rPr lang="en-US" dirty="0"/>
              <a:t>Pollution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777655" y="1965434"/>
            <a:ext cx="9108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Industrial</a:t>
            </a:r>
          </a:p>
          <a:p>
            <a:r>
              <a:rPr lang="en-US" dirty="0"/>
              <a:t>Pollution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05CFEA-32B7-43EA-AD81-86CABE17E3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914" y="557212"/>
            <a:ext cx="7217229" cy="428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4397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Shape 2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4178" y="89429"/>
            <a:ext cx="6166217" cy="480936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7F7E3F1-2946-4BE1-AF07-03777EFD232C}"/>
              </a:ext>
            </a:extLst>
          </p:cNvPr>
          <p:cNvSpPr txBox="1"/>
          <p:nvPr/>
        </p:nvSpPr>
        <p:spPr>
          <a:xfrm>
            <a:off x="6696636" y="1120589"/>
            <a:ext cx="24473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Regular beach closures </a:t>
            </a:r>
          </a:p>
          <a:p>
            <a:r>
              <a:rPr lang="en-US" dirty="0"/>
              <a:t>and advisories issued by County DEH</a:t>
            </a:r>
          </a:p>
        </p:txBody>
      </p:sp>
    </p:spTree>
    <p:extLst>
      <p:ext uri="{BB962C8B-B14F-4D97-AF65-F5344CB8AC3E}">
        <p14:creationId xmlns:p14="http://schemas.microsoft.com/office/powerpoint/2010/main" val="39737322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Shape 498"/>
          <p:cNvSpPr txBox="1">
            <a:spLocks noGrp="1"/>
          </p:cNvSpPr>
          <p:nvPr>
            <p:ph type="body" idx="1"/>
          </p:nvPr>
        </p:nvSpPr>
        <p:spPr>
          <a:xfrm>
            <a:off x="5638800" y="920003"/>
            <a:ext cx="2625634" cy="179707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59375"/>
              <a:buNone/>
            </a:pPr>
            <a:r>
              <a:rPr lang="en" sz="16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Many water</a:t>
            </a:r>
            <a:r>
              <a:rPr lang="en-US" sz="16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s</a:t>
            </a:r>
            <a:r>
              <a:rPr lang="en" sz="16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listed as “impaired”</a:t>
            </a:r>
          </a:p>
          <a:p>
            <a:pPr marL="0" marR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59375"/>
              <a:buNone/>
            </a:pPr>
            <a:endParaRPr lang="en" sz="1600" b="0" i="0" u="none" strike="noStrike" cap="non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59375"/>
              <a:buNone/>
            </a:pPr>
            <a:r>
              <a:rPr lang="en" sz="16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Only a few clean up plans completed</a:t>
            </a:r>
          </a:p>
        </p:txBody>
      </p:sp>
      <p:pic>
        <p:nvPicPr>
          <p:cNvPr id="499" name="Shape 4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0317" y="64330"/>
            <a:ext cx="5230907" cy="49648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595161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E0D78-091C-4E1F-8A51-24A03E96C6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D367E86-F9AE-448D-89D1-8D28ADA3AA4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44485" y="1079754"/>
            <a:ext cx="6802217" cy="3826245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90A1EED-ECB4-4281-B474-7B9E4A994DA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386059" y="677367"/>
            <a:ext cx="4513456" cy="2539571"/>
          </a:xfrm>
        </p:spPr>
      </p:pic>
    </p:spTree>
    <p:extLst>
      <p:ext uri="{BB962C8B-B14F-4D97-AF65-F5344CB8AC3E}">
        <p14:creationId xmlns:p14="http://schemas.microsoft.com/office/powerpoint/2010/main" val="15934947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EEE7A-55DC-4603-9B87-7D01CDEA8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8642C4-6E1F-4283-AB0D-E89F7E7F6CA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01BE46-8438-4968-A774-48965697001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0665BA-89F3-48D7-B88C-8160233C9A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572" y="580838"/>
            <a:ext cx="7860387" cy="4421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9841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744" y="295835"/>
            <a:ext cx="7132820" cy="43917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714593" y="2017986"/>
            <a:ext cx="10711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Escondido </a:t>
            </a:r>
          </a:p>
          <a:p>
            <a:r>
              <a:rPr lang="en-US" dirty="0"/>
              <a:t>“Creek”</a:t>
            </a:r>
          </a:p>
        </p:txBody>
      </p:sp>
    </p:spTree>
    <p:extLst>
      <p:ext uri="{BB962C8B-B14F-4D97-AF65-F5344CB8AC3E}">
        <p14:creationId xmlns:p14="http://schemas.microsoft.com/office/powerpoint/2010/main" val="6383040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6451A8-8C1F-4360-931B-59BDCAE00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Watersheds and development</a:t>
            </a:r>
          </a:p>
        </p:txBody>
      </p:sp>
    </p:spTree>
    <p:extLst>
      <p:ext uri="{BB962C8B-B14F-4D97-AF65-F5344CB8AC3E}">
        <p14:creationId xmlns:p14="http://schemas.microsoft.com/office/powerpoint/2010/main" val="19326049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41CC56-DE47-48B9-8D77-3D6FC9757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E7ACBD-9CE3-4DCC-816C-F01A5C4306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9E22CE-D28F-490A-8AE6-DB236A032B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05978"/>
            <a:ext cx="6871982" cy="4578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5914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633E55-6E2B-4353-BEAB-C81E28CE2F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65456B-6894-43CA-8E7A-B66DA9B17E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38682" y="1227044"/>
            <a:ext cx="1748118" cy="24036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chemeClr val="tx1"/>
                </a:solidFill>
              </a:rPr>
              <a:t>Existing Water Supply for San Diego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DFDF82-1885-4DD0-9B9F-B4796EE7B8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515" y="109265"/>
            <a:ext cx="6425908" cy="4828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6350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4B3FA-1125-43C2-A9CE-E33B4B39F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918" y="3514725"/>
            <a:ext cx="8229600" cy="857250"/>
          </a:xfrm>
        </p:spPr>
        <p:txBody>
          <a:bodyPr/>
          <a:lstStyle/>
          <a:p>
            <a:r>
              <a:rPr lang="en-US" dirty="0"/>
              <a:t>Solutions</a:t>
            </a:r>
          </a:p>
        </p:txBody>
      </p:sp>
    </p:spTree>
    <p:extLst>
      <p:ext uri="{BB962C8B-B14F-4D97-AF65-F5344CB8AC3E}">
        <p14:creationId xmlns:p14="http://schemas.microsoft.com/office/powerpoint/2010/main" val="40835097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Multi-Benefit, nature-based Solutions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109857" cy="2925536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1"/>
                </a:solidFill>
              </a:rPr>
              <a:t>Solutions that address pollution, water quality, and public health issues while simultaneously addressing other community needs like flooding, recycled water supply, parks, green spaces, and climate resilience.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1847858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2299D8-4387-4A00-9427-DE3F2F45B0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COMMUNITY BENEFITS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10EE4A-50C9-4013-A791-920A5EBBBD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/>
                </a:solidFill>
              </a:rPr>
              <a:t>Reduction in capital costs overall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/>
                </a:solidFill>
              </a:rPr>
              <a:t>Significant additional locally controlled water supply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/>
                </a:solidFill>
              </a:rPr>
              <a:t>Reduction/elimination of flooding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/>
                </a:solidFill>
              </a:rPr>
              <a:t>Clean beaches, bays, lagoons, rivers, streams, creeks, and watersheds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/>
                </a:solidFill>
              </a:rPr>
              <a:t>Improved public health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/>
                </a:solidFill>
              </a:rPr>
              <a:t>Green jobs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/>
                </a:solidFill>
              </a:rPr>
              <a:t>Climate resilience and adaptation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/>
                </a:solidFill>
              </a:rPr>
              <a:t>Increase in green and recreational spaces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/>
                </a:solidFill>
              </a:rPr>
              <a:t>Habitat improvement and connectivity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/>
                </a:solidFill>
              </a:rPr>
              <a:t>Improved air quality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/>
                </a:solidFill>
              </a:rPr>
              <a:t>Increased property values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2403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306971" y="222933"/>
            <a:ext cx="6400800" cy="1130300"/>
          </a:xfrm>
        </p:spPr>
        <p:txBody>
          <a:bodyPr/>
          <a:lstStyle/>
          <a:p>
            <a:pPr algn="l"/>
            <a:r>
              <a:rPr lang="en-US" altLang="en-US" sz="2400" dirty="0"/>
              <a:t>Mimicking the natural hydrologic cycle</a:t>
            </a:r>
            <a:br>
              <a:rPr lang="en-US" altLang="en-US" sz="1800" dirty="0"/>
            </a:br>
            <a:endParaRPr lang="en-US" altLang="en-US" sz="1800" dirty="0"/>
          </a:p>
        </p:txBody>
      </p:sp>
      <p:pic>
        <p:nvPicPr>
          <p:cNvPr id="8195" name="Picture 5" descr="Urban%20runoff%20v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156" y="752223"/>
            <a:ext cx="5757687" cy="424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9893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6152"/>
            <a:ext cx="9166622" cy="384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6254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402" y="629585"/>
            <a:ext cx="5035039" cy="30457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2122" y="629585"/>
            <a:ext cx="3251465" cy="42627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17719" y="3905721"/>
            <a:ext cx="2333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Nature-based solutions</a:t>
            </a:r>
          </a:p>
        </p:txBody>
      </p:sp>
    </p:spTree>
    <p:extLst>
      <p:ext uri="{BB962C8B-B14F-4D97-AF65-F5344CB8AC3E}">
        <p14:creationId xmlns:p14="http://schemas.microsoft.com/office/powerpoint/2010/main" val="25660844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115503" y="1310360"/>
            <a:ext cx="1428596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Re-landscaping</a:t>
            </a:r>
          </a:p>
          <a:p>
            <a:r>
              <a:rPr lang="en-US" dirty="0"/>
              <a:t>To Reduce</a:t>
            </a:r>
          </a:p>
          <a:p>
            <a:r>
              <a:rPr lang="en-US" dirty="0"/>
              <a:t>Pollution and</a:t>
            </a:r>
          </a:p>
          <a:p>
            <a:r>
              <a:rPr lang="en-US" dirty="0"/>
              <a:t>Over Watering</a:t>
            </a:r>
          </a:p>
          <a:p>
            <a:r>
              <a:rPr lang="en-US" dirty="0"/>
              <a:t>Runoff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193" y="444719"/>
            <a:ext cx="6411310" cy="4407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4398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Content Placeholder 8" descr="LSM swales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171" y="211580"/>
            <a:ext cx="4511420" cy="3963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ext Box 6"/>
          <p:cNvSpPr txBox="1">
            <a:spLocks noChangeArrowheads="1"/>
          </p:cNvSpPr>
          <p:nvPr/>
        </p:nvSpPr>
        <p:spPr bwMode="auto">
          <a:xfrm>
            <a:off x="1400175" y="4573770"/>
            <a:ext cx="2109788" cy="57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050" i="1" dirty="0">
                <a:solidFill>
                  <a:srgbClr val="0822E0"/>
                </a:solidFill>
              </a:rPr>
              <a:t>Housing development near</a:t>
            </a:r>
          </a:p>
          <a:p>
            <a:pPr eaLnBrk="1" hangingPunct="1"/>
            <a:r>
              <a:rPr lang="en-US" altLang="en-US" sz="1050" i="1" dirty="0">
                <a:solidFill>
                  <a:srgbClr val="0822E0"/>
                </a:solidFill>
              </a:rPr>
              <a:t>Lake San Marcos (North County)</a:t>
            </a: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/>
          <a:srcRect l="17708" t="33333" r="11458" b="15278"/>
          <a:stretch>
            <a:fillRect/>
          </a:stretch>
        </p:blipFill>
        <p:spPr bwMode="auto">
          <a:xfrm>
            <a:off x="4473388" y="1143657"/>
            <a:ext cx="4537059" cy="28561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766098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9" descr="what_is_watershed_actio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645" y="144644"/>
            <a:ext cx="4325355" cy="485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62" t="39948" r="17188" b="31953"/>
          <a:stretch>
            <a:fillRect/>
          </a:stretch>
        </p:blipFill>
        <p:spPr bwMode="auto">
          <a:xfrm>
            <a:off x="4615620" y="822860"/>
            <a:ext cx="4371382" cy="3497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07307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0604"/>
            <a:ext cx="4569246" cy="30440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7509" y="1718631"/>
            <a:ext cx="4566492" cy="342486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4282" y="3431065"/>
            <a:ext cx="44037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Regional Parks to Capture Runoff and</a:t>
            </a:r>
          </a:p>
          <a:p>
            <a:r>
              <a:rPr lang="en-US" dirty="0"/>
              <a:t>Stormwater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84857" y="881608"/>
            <a:ext cx="35477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Constructed Wetlands to Filter</a:t>
            </a:r>
          </a:p>
          <a:p>
            <a:r>
              <a:rPr lang="en-US" dirty="0"/>
              <a:t>and capture</a:t>
            </a:r>
          </a:p>
        </p:txBody>
      </p:sp>
    </p:spTree>
    <p:extLst>
      <p:ext uri="{BB962C8B-B14F-4D97-AF65-F5344CB8AC3E}">
        <p14:creationId xmlns:p14="http://schemas.microsoft.com/office/powerpoint/2010/main" val="26464333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751" y="286439"/>
            <a:ext cx="6542078" cy="426792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072829" y="1035407"/>
            <a:ext cx="156645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Large</a:t>
            </a:r>
          </a:p>
          <a:p>
            <a:r>
              <a:rPr lang="en-US" dirty="0"/>
              <a:t>Underground</a:t>
            </a:r>
          </a:p>
          <a:p>
            <a:r>
              <a:rPr lang="en-US" dirty="0"/>
              <a:t>Cisterns to Hold</a:t>
            </a:r>
          </a:p>
          <a:p>
            <a:r>
              <a:rPr lang="en-US" dirty="0"/>
              <a:t>Water, Meter out </a:t>
            </a:r>
          </a:p>
          <a:p>
            <a:r>
              <a:rPr lang="en-US" dirty="0"/>
              <a:t>Recycled water </a:t>
            </a:r>
          </a:p>
          <a:p>
            <a:r>
              <a:rPr lang="en-US" dirty="0"/>
              <a:t>Plant</a:t>
            </a:r>
          </a:p>
        </p:txBody>
      </p:sp>
    </p:spTree>
    <p:extLst>
      <p:ext uri="{BB962C8B-B14F-4D97-AF65-F5344CB8AC3E}">
        <p14:creationId xmlns:p14="http://schemas.microsoft.com/office/powerpoint/2010/main" val="10288352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480583" y="1189524"/>
            <a:ext cx="135806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Large</a:t>
            </a:r>
          </a:p>
          <a:p>
            <a:r>
              <a:rPr lang="en-US" dirty="0"/>
              <a:t>Scale</a:t>
            </a:r>
          </a:p>
          <a:p>
            <a:r>
              <a:rPr lang="en-US" dirty="0"/>
              <a:t>Capture </a:t>
            </a:r>
          </a:p>
          <a:p>
            <a:r>
              <a:rPr lang="en-US" dirty="0"/>
              <a:t>and</a:t>
            </a:r>
          </a:p>
          <a:p>
            <a:r>
              <a:rPr lang="en-US" dirty="0"/>
              <a:t>Harvesting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627" y="94592"/>
            <a:ext cx="6603124" cy="495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1672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E8B38C-8953-414B-A03A-EE9B64BD325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74C2B6-6E71-453D-A467-CCAE90EC68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577" y="143026"/>
            <a:ext cx="7268865" cy="4857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6604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367848-12E2-4B63-8FA0-2751FB0684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815686"/>
            <a:ext cx="8229600" cy="3725680"/>
          </a:xfrm>
        </p:spPr>
        <p:txBody>
          <a:bodyPr/>
          <a:lstStyle/>
          <a:p>
            <a:pPr marL="0" indent="0">
              <a:buNone/>
            </a:pPr>
            <a:r>
              <a:rPr lang="en-US" sz="2800" i="1" dirty="0">
                <a:solidFill>
                  <a:schemeClr val="tx1"/>
                </a:solidFill>
              </a:rPr>
              <a:t>City-commissioned Tetra Tech 2016 Report</a:t>
            </a:r>
            <a:r>
              <a:rPr lang="en-US" sz="2800" dirty="0">
                <a:solidFill>
                  <a:schemeClr val="tx1"/>
                </a:solidFill>
              </a:rPr>
              <a:t>: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800" dirty="0">
              <a:solidFill>
                <a:schemeClr val="tx1"/>
              </a:solidFill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650" dirty="0">
                <a:solidFill>
                  <a:schemeClr val="tx1"/>
                </a:solidFill>
              </a:rPr>
              <a:t>Stormwater capture could potentially provide </a:t>
            </a:r>
            <a:r>
              <a:rPr lang="en-US" sz="3200" u="sng" dirty="0">
                <a:solidFill>
                  <a:schemeClr val="tx1"/>
                </a:solidFill>
              </a:rPr>
              <a:t>22%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2650" dirty="0">
                <a:solidFill>
                  <a:schemeClr val="tx1"/>
                </a:solidFill>
              </a:rPr>
              <a:t>of City’s water supply.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sz="2650" dirty="0">
              <a:solidFill>
                <a:schemeClr val="tx1"/>
              </a:solidFill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650" dirty="0">
                <a:solidFill>
                  <a:schemeClr val="tx1"/>
                </a:solidFill>
              </a:rPr>
              <a:t>Integrated water management could save City $750 million over 20 years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83709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302C1-7864-490D-A099-244B5212F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DABABA-E6E6-4F5E-A63A-2C71B1087E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47" y="93665"/>
            <a:ext cx="7335061" cy="41134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ABBACDA-3377-4BE4-B55A-9CF5D0FE37E1}"/>
              </a:ext>
            </a:extLst>
          </p:cNvPr>
          <p:cNvSpPr txBox="1"/>
          <p:nvPr/>
        </p:nvSpPr>
        <p:spPr>
          <a:xfrm>
            <a:off x="135436" y="4291191"/>
            <a:ext cx="7454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Ball fields, green spaces, and  parks act as vaults for runoff and stormwater, water metered out over time</a:t>
            </a:r>
          </a:p>
        </p:txBody>
      </p:sp>
    </p:spTree>
    <p:extLst>
      <p:ext uri="{BB962C8B-B14F-4D97-AF65-F5344CB8AC3E}">
        <p14:creationId xmlns:p14="http://schemas.microsoft.com/office/powerpoint/2010/main" val="20928720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D30A261-C004-4D77-B8C4-61DEFA1300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188" y="125230"/>
            <a:ext cx="6951489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6919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372" y="313175"/>
            <a:ext cx="7104993" cy="47336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14128" y="999719"/>
            <a:ext cx="135954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Large</a:t>
            </a:r>
          </a:p>
          <a:p>
            <a:r>
              <a:rPr lang="en-US" dirty="0"/>
              <a:t>Scale</a:t>
            </a:r>
          </a:p>
          <a:p>
            <a:r>
              <a:rPr lang="en-US" dirty="0"/>
              <a:t>Wastewater</a:t>
            </a:r>
          </a:p>
          <a:p>
            <a:r>
              <a:rPr lang="en-US" dirty="0"/>
              <a:t>Recycling</a:t>
            </a:r>
          </a:p>
        </p:txBody>
      </p:sp>
    </p:spTree>
    <p:extLst>
      <p:ext uri="{BB962C8B-B14F-4D97-AF65-F5344CB8AC3E}">
        <p14:creationId xmlns:p14="http://schemas.microsoft.com/office/powerpoint/2010/main" val="260991854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B574E-1937-4757-A129-44A55FD8B8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675319"/>
            <a:ext cx="8229600" cy="857250"/>
          </a:xfrm>
        </p:spPr>
        <p:txBody>
          <a:bodyPr/>
          <a:lstStyle/>
          <a:p>
            <a:r>
              <a:rPr lang="en-US" dirty="0"/>
              <a:t>Regulatory compliance</a:t>
            </a:r>
          </a:p>
        </p:txBody>
      </p:sp>
    </p:spTree>
    <p:extLst>
      <p:ext uri="{BB962C8B-B14F-4D97-AF65-F5344CB8AC3E}">
        <p14:creationId xmlns:p14="http://schemas.microsoft.com/office/powerpoint/2010/main" val="108722460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B5721E-7B44-4A5A-8695-13422FF74B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596279"/>
          </a:xfrm>
        </p:spPr>
        <p:txBody>
          <a:bodyPr/>
          <a:lstStyle/>
          <a:p>
            <a:r>
              <a:rPr lang="en-US" dirty="0"/>
              <a:t>Clean Water Act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448AD6-E6B7-4B07-AE9C-BB7C4C3D59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992038"/>
            <a:ext cx="8229600" cy="3933792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</a:rPr>
              <a:t>Regulates water health and water infrastructure.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</a:rPr>
              <a:t>1972 Act passed to “restore and maintain the chemical, physical and biological integrity of the Nation’s waters.”  33 USC §1251(a).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</a:rPr>
              <a:t>The discharge of “any pollutant by any person” is unlawful unless in compliance with a permit.  33 USC § 1311, 1342.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</a:rPr>
              <a:t>Citizens can sue dischargers for violations of their permits or to stop unpermitted discharges.  33 USC § 1365(a)(1).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340275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609" y="86759"/>
            <a:ext cx="7954782" cy="448446"/>
          </a:xfrm>
        </p:spPr>
        <p:txBody>
          <a:bodyPr>
            <a:normAutofit fontScale="90000"/>
          </a:bodyPr>
          <a:lstStyle/>
          <a:p>
            <a:r>
              <a:rPr lang="en-US" dirty="0"/>
              <a:t>What is a Watershed?</a:t>
            </a:r>
          </a:p>
        </p:txBody>
      </p:sp>
      <p:pic>
        <p:nvPicPr>
          <p:cNvPr id="4" name="Shape 45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94609" y="535205"/>
            <a:ext cx="6146850" cy="44402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3824143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0D3B9-0B98-454C-A249-3094ACBB2B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613531"/>
          </a:xfrm>
        </p:spPr>
        <p:txBody>
          <a:bodyPr/>
          <a:lstStyle/>
          <a:p>
            <a:r>
              <a:rPr lang="en-US" dirty="0"/>
              <a:t>LID on-site design Storm Standards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887158-6AEE-4AEC-A17C-AD9F32F3BA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819509"/>
            <a:ext cx="8229600" cy="4106321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chemeClr val="tx1"/>
                </a:solidFill>
              </a:rPr>
              <a:t>MS4: “Each Priority Development Project must be required to implement LID BMPs that are designed to retain (i.e. intercept, store, infiltrate, evaporate, and </a:t>
            </a:r>
            <a:r>
              <a:rPr lang="en-US" sz="2200" dirty="0" err="1">
                <a:solidFill>
                  <a:schemeClr val="tx1"/>
                </a:solidFill>
              </a:rPr>
              <a:t>evapotranspire</a:t>
            </a:r>
            <a:r>
              <a:rPr lang="en-US" sz="2200" dirty="0">
                <a:solidFill>
                  <a:schemeClr val="tx1"/>
                </a:solidFill>
              </a:rPr>
              <a:t>) onsite the pollutants contained in the volume of storm water runoff produced from a 24-hour 85th percentile storm event (design capture volume)”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200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chemeClr val="tx1"/>
                </a:solidFill>
              </a:rPr>
              <a:t>IGP BMPs: “The Discharger, at a minimum, shall calculate…The volume of runoff produced from an 85th percentile 24-hour storm event, as determined from local, historical rainfall records”</a:t>
            </a:r>
          </a:p>
        </p:txBody>
      </p:sp>
    </p:spTree>
    <p:extLst>
      <p:ext uri="{BB962C8B-B14F-4D97-AF65-F5344CB8AC3E}">
        <p14:creationId xmlns:p14="http://schemas.microsoft.com/office/powerpoint/2010/main" val="1741205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F91B7-1F74-4C30-899D-5D5E172B4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988" y="217670"/>
            <a:ext cx="8122024" cy="591881"/>
          </a:xfrm>
        </p:spPr>
        <p:txBody>
          <a:bodyPr>
            <a:normAutofit fontScale="90000"/>
          </a:bodyPr>
          <a:lstStyle/>
          <a:p>
            <a:r>
              <a:rPr lang="en-US" dirty="0"/>
              <a:t>Alternative compliance (off-site) options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B4AE8D-88B0-435C-A990-40EE3B1A98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913279"/>
            <a:ext cx="8229600" cy="3725680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1800" u="sng" dirty="0">
                <a:solidFill>
                  <a:schemeClr val="tx1"/>
                </a:solidFill>
              </a:rPr>
              <a:t>Industrial General Permit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650" dirty="0">
                <a:solidFill>
                  <a:schemeClr val="tx1"/>
                </a:solidFill>
              </a:rPr>
              <a:t>“The Discharger may </a:t>
            </a:r>
            <a:r>
              <a:rPr lang="en-US" sz="1650" b="1" dirty="0">
                <a:solidFill>
                  <a:schemeClr val="tx1"/>
                </a:solidFill>
              </a:rPr>
              <a:t>enter into a local agreement with the local jurisdiction(s)</a:t>
            </a:r>
            <a:r>
              <a:rPr lang="en-US" sz="1650" dirty="0">
                <a:solidFill>
                  <a:schemeClr val="tx1"/>
                </a:solidFill>
              </a:rPr>
              <a:t> to participate in the development, implementation, and operation of an off-site storm water capture and/or infiltration BMP(s)”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sz="1650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1800" u="sng" dirty="0">
                <a:solidFill>
                  <a:schemeClr val="tx1"/>
                </a:solidFill>
              </a:rPr>
              <a:t>Municipal Permit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650" dirty="0">
                <a:solidFill>
                  <a:schemeClr val="tx1"/>
                </a:solidFill>
              </a:rPr>
              <a:t>“At the discretion of each </a:t>
            </a:r>
            <a:r>
              <a:rPr lang="en-US" sz="1650" dirty="0" err="1">
                <a:solidFill>
                  <a:schemeClr val="tx1"/>
                </a:solidFill>
              </a:rPr>
              <a:t>Copermittee</a:t>
            </a:r>
            <a:r>
              <a:rPr lang="en-US" sz="1650" dirty="0">
                <a:solidFill>
                  <a:schemeClr val="tx1"/>
                </a:solidFill>
              </a:rPr>
              <a:t>, Priority Development Projects may be allowed to participate in an alternative compliance program in lieu of implementing the onsite structural BMP performance requirements of Provisions E.3.c.(1) and E.3.c.(2)(a)…</a:t>
            </a:r>
            <a:r>
              <a:rPr lang="en-US" sz="1650" b="1" dirty="0">
                <a:solidFill>
                  <a:schemeClr val="tx1"/>
                </a:solidFill>
              </a:rPr>
              <a:t>The alternative compliance program is available to a Priority Development Project only if the Priority Development Project applicant enters into a voluntary agreement with the </a:t>
            </a:r>
            <a:r>
              <a:rPr lang="en-US" sz="1650" b="1" dirty="0" err="1">
                <a:solidFill>
                  <a:schemeClr val="tx1"/>
                </a:solidFill>
              </a:rPr>
              <a:t>Copermittee</a:t>
            </a:r>
            <a:r>
              <a:rPr lang="en-US" sz="1650" b="1" dirty="0">
                <a:solidFill>
                  <a:schemeClr val="tx1"/>
                </a:solidFill>
              </a:rPr>
              <a:t> authorizing this arrangement</a:t>
            </a:r>
            <a:r>
              <a:rPr lang="en-US" sz="1650" dirty="0">
                <a:solidFill>
                  <a:schemeClr val="tx1"/>
                </a:solidFill>
              </a:rPr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3170020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4CF8DF-3608-4D31-9EBA-5E4241885A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042366" cy="1934936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tx1"/>
                </a:solidFill>
              </a:rPr>
              <a:t>To date, although an alternative compliance option has existed since 2013 in the San Diego Regional MS4 permit, no project has been developed, identified, and/or approved.</a:t>
            </a:r>
          </a:p>
          <a:p>
            <a:pPr marL="0" indent="0">
              <a:buNone/>
            </a:pPr>
            <a:endParaRPr lang="en-US" sz="2000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tx1"/>
                </a:solidFill>
              </a:rPr>
              <a:t>Partly due to regulatory uncertainty and risk, partly due to funding and capital investment</a:t>
            </a:r>
          </a:p>
        </p:txBody>
      </p:sp>
    </p:spTree>
    <p:extLst>
      <p:ext uri="{BB962C8B-B14F-4D97-AF65-F5344CB8AC3E}">
        <p14:creationId xmlns:p14="http://schemas.microsoft.com/office/powerpoint/2010/main" val="4173670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425764-4C67-42E0-B282-823DE0BC22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791861"/>
            <a:ext cx="8229600" cy="857250"/>
          </a:xfrm>
        </p:spPr>
        <p:txBody>
          <a:bodyPr/>
          <a:lstStyle/>
          <a:p>
            <a:r>
              <a:rPr lang="en-US" dirty="0"/>
              <a:t>Funding and investment</a:t>
            </a:r>
          </a:p>
        </p:txBody>
      </p:sp>
    </p:spTree>
    <p:extLst>
      <p:ext uri="{BB962C8B-B14F-4D97-AF65-F5344CB8AC3E}">
        <p14:creationId xmlns:p14="http://schemas.microsoft.com/office/powerpoint/2010/main" val="195308358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97403-C8B5-4697-AA71-A6340D97D7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3200" b="0" dirty="0">
                <a:solidFill>
                  <a:schemeClr val="tx1"/>
                </a:solidFill>
              </a:rPr>
              <a:t>2018 City Audit Committee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637AFA-E054-43FA-B176-9DFDEF5F5C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199" y="1200150"/>
            <a:ext cx="8229599" cy="3394500"/>
          </a:xfrm>
        </p:spPr>
        <p:txBody>
          <a:bodyPr>
            <a:normAutofit/>
          </a:bodyPr>
          <a:lstStyle/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1"/>
                </a:solidFill>
              </a:rPr>
              <a:t>“Storm Water Funding is Insufficient to Fund Current and Future Storm Water Needs and the City Has Not Taken Action to Develop and Pursue a Long-Term Funding Strategy.”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en-US" sz="2800" dirty="0">
              <a:solidFill>
                <a:schemeClr val="tx1"/>
              </a:solidFill>
            </a:endParaRP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1"/>
                </a:solidFill>
              </a:rPr>
              <a:t>Stormwater shortfall and obligations are currently the City’s largest liability.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6867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EA7CD-FC51-405E-8EBB-CA8B6F5803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3200" b="0" dirty="0">
                <a:solidFill>
                  <a:schemeClr val="tx1"/>
                </a:solidFill>
              </a:rPr>
              <a:t>Stormwater Infrastructure Funding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8A6EA5-FC6D-4611-99AF-F3289FE75A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737372"/>
          </a:xfrm>
        </p:spPr>
        <p:txBody>
          <a:bodyPr>
            <a:normAutofit/>
          </a:bodyPr>
          <a:lstStyle/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</a:rPr>
              <a:t>IBA Report: Stormwater is “…largest funding gap of any of the City’s other capital assets…” 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</a:rPr>
              <a:t>Jan 2019 IBA Report: over $750 million+ backlog from 2019-2024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</a:rPr>
              <a:t>Funding at only 7% of needs for next 5 years (and growing)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</a:rPr>
              <a:t>Compliance with regs likely to cost several billion dollars, much of that infrastructure</a:t>
            </a:r>
          </a:p>
        </p:txBody>
      </p:sp>
    </p:spTree>
    <p:extLst>
      <p:ext uri="{BB962C8B-B14F-4D97-AF65-F5344CB8AC3E}">
        <p14:creationId xmlns:p14="http://schemas.microsoft.com/office/powerpoint/2010/main" val="2102686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E3EDEA-D78C-4527-8595-27CB73EBA0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7591" y="613064"/>
            <a:ext cx="8229600" cy="4156363"/>
          </a:xfrm>
        </p:spPr>
        <p:txBody>
          <a:bodyPr>
            <a:normAutofit/>
          </a:bodyPr>
          <a:lstStyle/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tx1"/>
                </a:solidFill>
              </a:rPr>
              <a:t>City of SD current fee = $0.95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tx1"/>
                </a:solidFill>
              </a:rPr>
              <a:t>IBA Report 2015: City of SD stormwater fees “are extremely low compared to other major California cities and cities in the western United States”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tx1"/>
                </a:solidFill>
              </a:rPr>
              <a:t>“City officials have been informed for the need to increase storm water revenues yet they have not taken action to develop and pursue a long-term funding mechanism.” City Audit 2018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tx1"/>
                </a:solidFill>
              </a:rPr>
              <a:t>“Without a communications plan to educate stakeholders knowledge of storm water funding issues, City officials are effectively making the decision to underfund storm water needs unilaterally.” City Audit 2018</a:t>
            </a:r>
          </a:p>
          <a:p>
            <a:pPr marL="120650" indent="0">
              <a:buClr>
                <a:schemeClr val="tx1"/>
              </a:buClr>
              <a:buNone/>
            </a:pP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6685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D668E3-33F8-4EC3-8BF7-5E02E7ADC6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500"/>
          </a:xfrm>
        </p:spPr>
        <p:txBody>
          <a:bodyPr>
            <a:normAutofit fontScale="85000" lnSpcReduction="20000"/>
          </a:bodyPr>
          <a:lstStyle/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/>
                </a:solidFill>
              </a:rPr>
              <a:t>Proposition 218 constraints</a:t>
            </a: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/>
                </a:solidFill>
              </a:rPr>
              <a:t>Need for </a:t>
            </a:r>
            <a:r>
              <a:rPr lang="en-US" b="1" dirty="0">
                <a:solidFill>
                  <a:schemeClr val="tx1"/>
                </a:solidFill>
              </a:rPr>
              <a:t>public vote </a:t>
            </a:r>
            <a:r>
              <a:rPr lang="en-US" dirty="0">
                <a:solidFill>
                  <a:schemeClr val="tx1"/>
                </a:solidFill>
              </a:rPr>
              <a:t>for some/significant portion of funding</a:t>
            </a: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/>
                </a:solidFill>
              </a:rPr>
              <a:t>Measure W in Los Angeles, November 2018</a:t>
            </a: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en-US" dirty="0">
              <a:solidFill>
                <a:schemeClr val="tx1"/>
              </a:solidFill>
            </a:endParaRP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/>
                </a:solidFill>
              </a:rPr>
              <a:t>If successful, result would be 20-40 years of green and multi-benefit infrastructure projects, stormwater capture/use, and potential for public-private partnership approaches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9249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C91B25-6C61-4AAC-9889-1BD798629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7696"/>
            <a:ext cx="8229600" cy="857400"/>
          </a:xfrm>
        </p:spPr>
        <p:txBody>
          <a:bodyPr>
            <a:normAutofit/>
          </a:bodyPr>
          <a:lstStyle/>
          <a:p>
            <a:pPr algn="l"/>
            <a:r>
              <a:rPr lang="en-US" sz="2700" dirty="0">
                <a:solidFill>
                  <a:schemeClr val="tx1"/>
                </a:solidFill>
              </a:rPr>
              <a:t>Measure W: </a:t>
            </a:r>
            <a:r>
              <a:rPr lang="en-US" sz="2700" i="1" dirty="0">
                <a:solidFill>
                  <a:schemeClr val="tx1"/>
                </a:solidFill>
              </a:rPr>
              <a:t>Passed</a:t>
            </a:r>
            <a:r>
              <a:rPr lang="en-US" sz="2700" dirty="0">
                <a:solidFill>
                  <a:schemeClr val="tx1"/>
                </a:solidFill>
              </a:rPr>
              <a:t> Nov 2018 LA County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2EC28D-6533-4050-A793-0324F8CCC2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200149"/>
            <a:ext cx="7521388" cy="3542179"/>
          </a:xfrm>
        </p:spPr>
        <p:txBody>
          <a:bodyPr>
            <a:normAutofit fontScale="62500" lnSpcReduction="20000"/>
          </a:bodyPr>
          <a:lstStyle/>
          <a:p>
            <a:pPr marL="120650" indent="0">
              <a:buNone/>
            </a:pPr>
            <a:r>
              <a:rPr lang="en-US" u="sng" dirty="0">
                <a:solidFill>
                  <a:schemeClr val="tx1"/>
                </a:solidFill>
              </a:rPr>
              <a:t>Los Angeles Region’s Public Health and Safe, Clean Water Program</a:t>
            </a:r>
          </a:p>
          <a:p>
            <a:pPr marL="120650" indent="0">
              <a:buNone/>
            </a:pPr>
            <a:endParaRPr lang="en-US" u="sng" dirty="0">
              <a:solidFill>
                <a:schemeClr val="tx1"/>
              </a:solidFill>
            </a:endParaRPr>
          </a:p>
          <a:p>
            <a:pPr marL="120650" indent="0">
              <a:buNone/>
            </a:pPr>
            <a:r>
              <a:rPr lang="en-US" dirty="0">
                <a:solidFill>
                  <a:schemeClr val="tx1"/>
                </a:solidFill>
              </a:rPr>
              <a:t>“Shall an ordinance improving/protecting water quality; capturing rain/stormwater to increase safe drinking water supplies and prepare for future drought; protecting public health and marine life by reducing pollution, trash, toxins/plastics entering Los Angeles County waterways/bays/beaches; establishing a parcel tax of 2.5¢ per square foot of impermeable area, exempting low-income seniors, raising approximately $300,000,000 annually until ended by voters, requiring independent audits, oversight and local control be adopted?”</a:t>
            </a:r>
          </a:p>
        </p:txBody>
      </p:sp>
    </p:spTree>
    <p:extLst>
      <p:ext uri="{BB962C8B-B14F-4D97-AF65-F5344CB8AC3E}">
        <p14:creationId xmlns:p14="http://schemas.microsoft.com/office/powerpoint/2010/main" val="408966500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5F95EC-A9AA-4746-85B1-EC4DF7EA9C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0936" y="457200"/>
            <a:ext cx="8238226" cy="4137450"/>
          </a:xfrm>
        </p:spPr>
        <p:txBody>
          <a:bodyPr/>
          <a:lstStyle/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/>
                </a:solidFill>
              </a:rPr>
              <a:t>Up to 100% tax credit for qualifying improvements that capture or treat stormwater or urban runoff or reduce stormwater or urban runoff pollution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en-US" dirty="0">
              <a:solidFill>
                <a:schemeClr val="tx1"/>
              </a:solidFill>
            </a:endParaRP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/>
                </a:solidFill>
              </a:rPr>
              <a:t>Credit trading program available for sites that offer additional benefits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530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Shape 340"/>
          <p:cNvSpPr txBox="1">
            <a:spLocks noGrp="1"/>
          </p:cNvSpPr>
          <p:nvPr>
            <p:ph type="title"/>
          </p:nvPr>
        </p:nvSpPr>
        <p:spPr>
          <a:xfrm>
            <a:off x="636494" y="96720"/>
            <a:ext cx="4652682" cy="432198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ctr" anchorCtr="0">
            <a:noAutofit/>
          </a:bodyPr>
          <a:lstStyle/>
          <a:p>
            <a:pPr algn="r">
              <a:buSzPct val="25000"/>
            </a:pPr>
            <a:r>
              <a:rPr lang="en-US" sz="2400" b="0" dirty="0"/>
              <a:t>The Impact of Urbanization</a:t>
            </a:r>
          </a:p>
        </p:txBody>
      </p:sp>
      <p:sp>
        <p:nvSpPr>
          <p:cNvPr id="341" name="Shape 341"/>
          <p:cNvSpPr txBox="1">
            <a:spLocks noGrp="1"/>
          </p:cNvSpPr>
          <p:nvPr>
            <p:ph sz="half" idx="1"/>
          </p:nvPr>
        </p:nvSpPr>
        <p:spPr>
          <a:xfrm>
            <a:off x="7142628" y="1021977"/>
            <a:ext cx="1929653" cy="1335740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t" anchorCtr="0">
            <a:noAutofit/>
          </a:bodyPr>
          <a:lstStyle/>
          <a:p>
            <a:pPr marL="0" indent="0">
              <a:spcBef>
                <a:spcPts val="420"/>
              </a:spcBef>
              <a:buSzPct val="60714"/>
              <a:buNone/>
            </a:pPr>
            <a:r>
              <a:rPr lang="en-US" dirty="0">
                <a:solidFill>
                  <a:schemeClr val="tx1"/>
                </a:solidFill>
              </a:rPr>
              <a:t>Hard surfaces disrupt the normal water cycle</a:t>
            </a:r>
          </a:p>
        </p:txBody>
      </p:sp>
      <p:pic>
        <p:nvPicPr>
          <p:cNvPr id="342" name="Shape 3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45850" y="658134"/>
            <a:ext cx="4998384" cy="43886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4117430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6C0E72-B0D6-43AF-B416-176A12FF9A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588" y="0"/>
            <a:ext cx="7844118" cy="511199"/>
          </a:xfrm>
        </p:spPr>
        <p:txBody>
          <a:bodyPr>
            <a:normAutofit fontScale="90000"/>
          </a:bodyPr>
          <a:lstStyle/>
          <a:p>
            <a:pPr algn="l"/>
            <a:r>
              <a:rPr lang="en-US" sz="2700" dirty="0">
                <a:solidFill>
                  <a:schemeClr val="tx1"/>
                </a:solidFill>
              </a:rPr>
              <a:t>San </a:t>
            </a:r>
            <a:r>
              <a:rPr lang="en-US" sz="2700" dirty="0" err="1">
                <a:solidFill>
                  <a:schemeClr val="tx1"/>
                </a:solidFill>
              </a:rPr>
              <a:t>diego</a:t>
            </a:r>
            <a:r>
              <a:rPr lang="en-US" sz="2700" dirty="0">
                <a:solidFill>
                  <a:schemeClr val="tx1"/>
                </a:solidFill>
              </a:rPr>
              <a:t> water polling (2016)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95003E0-3A6D-49A3-BD98-10BABE6A51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588" y="511199"/>
            <a:ext cx="6660521" cy="4588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25839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95C4C7-D089-443C-9B79-4B3845B17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sz="2700" dirty="0">
                <a:solidFill>
                  <a:schemeClr val="tx1"/>
                </a:solidFill>
              </a:rPr>
              <a:t>audit committee and Ind. Budget Analyst recommendations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DD4AD5-527F-41F3-829D-B011699187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157882" cy="3394500"/>
          </a:xfrm>
        </p:spPr>
        <p:txBody>
          <a:bodyPr>
            <a:normAutofit/>
          </a:bodyPr>
          <a:lstStyle/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</a:rPr>
              <a:t>Develop a long-term funding strategy to meet its present and future capital and operational needs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en-US" sz="2400" dirty="0">
              <a:solidFill>
                <a:schemeClr val="tx1"/>
              </a:solidFill>
            </a:endParaRP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</a:rPr>
              <a:t>Work with the City of San Diego’s Independent Budget Analyst to review long-term funding options, such as… </a:t>
            </a:r>
            <a:r>
              <a:rPr lang="en-US" sz="2400" b="1" dirty="0">
                <a:solidFill>
                  <a:schemeClr val="tx1"/>
                </a:solidFill>
              </a:rPr>
              <a:t>increasing the storm water fee</a:t>
            </a:r>
            <a:r>
              <a:rPr lang="en-US" sz="2400" dirty="0">
                <a:solidFill>
                  <a:schemeClr val="tx1"/>
                </a:solid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43308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79F778-97FE-4715-A402-BE3826A10D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518984"/>
            <a:ext cx="8200768" cy="4075666"/>
          </a:xfrm>
        </p:spPr>
        <p:txBody>
          <a:bodyPr>
            <a:normAutofit fontScale="70000" lnSpcReduction="20000"/>
          </a:bodyPr>
          <a:lstStyle/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/>
                </a:solidFill>
              </a:rPr>
              <a:t>Hire a consultant to conduct an </a:t>
            </a:r>
            <a:r>
              <a:rPr lang="en-US" b="1" dirty="0">
                <a:solidFill>
                  <a:schemeClr val="tx1"/>
                </a:solidFill>
              </a:rPr>
              <a:t>unbiased, statistically reliable survey</a:t>
            </a:r>
            <a:r>
              <a:rPr lang="en-US" dirty="0">
                <a:solidFill>
                  <a:schemeClr val="tx1"/>
                </a:solidFill>
              </a:rPr>
              <a:t> of potential voters to estimate voter support for a variety of funding options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en-US" dirty="0">
              <a:solidFill>
                <a:schemeClr val="tx1"/>
              </a:solidFill>
            </a:endParaRP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/>
                </a:solidFill>
              </a:rPr>
              <a:t>The consultant should </a:t>
            </a:r>
            <a:r>
              <a:rPr lang="en-US" b="1" dirty="0">
                <a:solidFill>
                  <a:schemeClr val="tx1"/>
                </a:solidFill>
              </a:rPr>
              <a:t>educate stakeholders </a:t>
            </a:r>
            <a:r>
              <a:rPr lang="en-US" dirty="0">
                <a:solidFill>
                  <a:schemeClr val="tx1"/>
                </a:solidFill>
              </a:rPr>
              <a:t>on specific storm water issues, including: flood prevention, the storm water funding gap, the deferred capital backlog, ongoing operational costs, and water quality regulations. 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en-US" dirty="0">
              <a:solidFill>
                <a:schemeClr val="tx1"/>
              </a:solidFill>
            </a:endParaRP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/>
                </a:solidFill>
              </a:rPr>
              <a:t>The consultant should then solicit voter opinions and include analysis regarding: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2950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79F778-97FE-4715-A402-BE3826A10D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" y="222421"/>
            <a:ext cx="8200768" cy="4075666"/>
          </a:xfrm>
        </p:spPr>
        <p:txBody>
          <a:bodyPr>
            <a:noAutofit/>
          </a:bodyPr>
          <a:lstStyle/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tx1"/>
                </a:solidFill>
              </a:rPr>
              <a:t>Importance of water quality and flood reduction to residents and businesses;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en-US" sz="1800" dirty="0">
              <a:solidFill>
                <a:schemeClr val="tx1"/>
              </a:solidFill>
            </a:endParaRP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tx1"/>
                </a:solidFill>
              </a:rPr>
              <a:t>Whether, and how much residents or property owners are willing to pay for water quality measures, storm water infrastructure, and other SWD activities;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en-US" sz="1800" dirty="0">
              <a:solidFill>
                <a:schemeClr val="tx1"/>
              </a:solidFill>
            </a:endParaRP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tx1"/>
                </a:solidFill>
              </a:rPr>
              <a:t>Funding mechanism structure options, such as tiered fee rates, fee rates that adjust annually by inflation, a sales tax measure, general obligation bonds, etc.;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en-US" sz="1800" dirty="0">
              <a:solidFill>
                <a:schemeClr val="tx1"/>
              </a:solidFill>
            </a:endParaRP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tx1"/>
                </a:solidFill>
              </a:rPr>
              <a:t>Identify objections and strategies to overcome them; and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en-US" sz="1800" dirty="0">
              <a:solidFill>
                <a:schemeClr val="tx1"/>
              </a:solidFill>
            </a:endParaRP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tx1"/>
                </a:solidFill>
              </a:rPr>
              <a:t>Whether the funding mechanism can be obtained by a simple majority or a two-thirds supermajority.</a:t>
            </a:r>
          </a:p>
        </p:txBody>
      </p:sp>
    </p:spTree>
    <p:extLst>
      <p:ext uri="{BB962C8B-B14F-4D97-AF65-F5344CB8AC3E}">
        <p14:creationId xmlns:p14="http://schemas.microsoft.com/office/powerpoint/2010/main" val="354416056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39E709-11A1-4667-96CE-E8D5D7B91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700" dirty="0">
                <a:solidFill>
                  <a:schemeClr val="tx1"/>
                </a:solidFill>
              </a:rPr>
              <a:t>Next steps?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ECD544-E96D-47B1-9553-1A057C3AE2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873211"/>
            <a:ext cx="7978588" cy="3721439"/>
          </a:xfrm>
        </p:spPr>
        <p:txBody>
          <a:bodyPr/>
          <a:lstStyle/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tx1"/>
                </a:solidFill>
              </a:rPr>
              <a:t>Support governments in efforts to educate public and stakeholders on importance of integrated water management investment</a:t>
            </a:r>
          </a:p>
          <a:p>
            <a:pPr marL="120650" indent="0">
              <a:buClr>
                <a:schemeClr val="tx1"/>
              </a:buClr>
              <a:buNone/>
            </a:pPr>
            <a:endParaRPr lang="en-US" sz="2000" dirty="0">
              <a:solidFill>
                <a:schemeClr val="tx1"/>
              </a:solidFill>
            </a:endParaRP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tx1"/>
                </a:solidFill>
              </a:rPr>
              <a:t>Work with cross-sector stakeholders and groups to determine and build support for public ballot measure to fund integrated water management</a:t>
            </a:r>
          </a:p>
          <a:p>
            <a:pPr marL="120650" indent="0">
              <a:buClr>
                <a:schemeClr val="tx1"/>
              </a:buClr>
              <a:buNone/>
            </a:pPr>
            <a:endParaRPr lang="en-US" sz="2000" dirty="0">
              <a:solidFill>
                <a:schemeClr val="tx1"/>
              </a:solidFill>
            </a:endParaRP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tx1"/>
                </a:solidFill>
              </a:rPr>
              <a:t>Work with </a:t>
            </a:r>
            <a:r>
              <a:rPr lang="en-US" sz="2000" dirty="0" err="1">
                <a:solidFill>
                  <a:schemeClr val="tx1"/>
                </a:solidFill>
              </a:rPr>
              <a:t>electeds</a:t>
            </a:r>
            <a:r>
              <a:rPr lang="en-US" sz="2000" dirty="0">
                <a:solidFill>
                  <a:schemeClr val="tx1"/>
                </a:solidFill>
              </a:rPr>
              <a:t> and identify a champion (or champions) to carry investment/funding measure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603238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25C5DC5-361C-4A09-81D0-F5A3C010C522}"/>
              </a:ext>
            </a:extLst>
          </p:cNvPr>
          <p:cNvSpPr txBox="1"/>
          <p:nvPr/>
        </p:nvSpPr>
        <p:spPr>
          <a:xfrm>
            <a:off x="2852883" y="3309736"/>
            <a:ext cx="325267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Matt O’Malley, Exec. Dir. &amp; </a:t>
            </a:r>
          </a:p>
          <a:p>
            <a:pPr algn="ctr"/>
            <a:r>
              <a:rPr lang="en-US" dirty="0"/>
              <a:t>Managing Attorney</a:t>
            </a:r>
          </a:p>
          <a:p>
            <a:pPr algn="ctr"/>
            <a:r>
              <a:rPr lang="en-US" dirty="0"/>
              <a:t>matt@sdcoastkeeper.org</a:t>
            </a:r>
          </a:p>
          <a:p>
            <a:pPr algn="ctr"/>
            <a:r>
              <a:rPr lang="en-US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www.sdcoastkeeper.org</a:t>
            </a:r>
            <a:endParaRPr lang="en-US" dirty="0"/>
          </a:p>
          <a:p>
            <a:pPr algn="ctr"/>
            <a:r>
              <a:rPr lang="en-US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www.cacoastkeeper.org</a:t>
            </a:r>
            <a:endParaRPr lang="en-US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DF9AB9F-CF43-48D2-AC3A-6AA779DC7E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554" y="3660077"/>
            <a:ext cx="2830005" cy="12659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BF92413-7A23-4A4C-B541-BD683F1EAA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00" y="3668684"/>
            <a:ext cx="2574464" cy="12573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30D7CD1-5032-44F1-BA24-24642F64C4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30108" y="1085338"/>
            <a:ext cx="5283783" cy="1600439"/>
          </a:xfrm>
          <a:prstGeom prst="rect">
            <a:avLst/>
          </a:prstGeom>
          <a:effectLst>
            <a:outerShdw blurRad="50800" dist="38100" dir="10800000" algn="ctr" rotWithShape="0">
              <a:schemeClr val="bg2">
                <a:lumMod val="75000"/>
                <a:alpha val="26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504835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Shape 348"/>
          <p:cNvSpPr txBox="1">
            <a:spLocks noGrp="1"/>
          </p:cNvSpPr>
          <p:nvPr>
            <p:ph type="title"/>
          </p:nvPr>
        </p:nvSpPr>
        <p:spPr>
          <a:xfrm>
            <a:off x="699247" y="116330"/>
            <a:ext cx="4796118" cy="578446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ctr" anchorCtr="0">
            <a:noAutofit/>
          </a:bodyPr>
          <a:lstStyle/>
          <a:p>
            <a:pPr algn="r">
              <a:buSzPct val="25000"/>
            </a:pPr>
            <a:r>
              <a:rPr lang="en-US" sz="2400" b="0" dirty="0"/>
              <a:t>The Impact of Urbanization</a:t>
            </a:r>
          </a:p>
        </p:txBody>
      </p:sp>
      <p:pic>
        <p:nvPicPr>
          <p:cNvPr id="349" name="Shape 3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22612" y="758428"/>
            <a:ext cx="5137127" cy="24219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Shape 3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22612" y="3423060"/>
            <a:ext cx="4566608" cy="16041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63378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4" name="Shape 464" descr="C:\Documents and Settings\meredith\My Documents\ArcGIS\Mer's GIS Projects\RoseCreek2010development.png"/>
          <p:cNvPicPr preferRelativeResize="0"/>
          <p:nvPr/>
        </p:nvPicPr>
        <p:blipFill rotWithShape="1">
          <a:blip r:embed="rId3">
            <a:alphaModFix/>
          </a:blip>
          <a:srcRect l="3787" t="6771" r="1515" b="5401"/>
          <a:stretch/>
        </p:blipFill>
        <p:spPr>
          <a:xfrm>
            <a:off x="2743200" y="64684"/>
            <a:ext cx="6400722" cy="4716866"/>
          </a:xfrm>
          <a:prstGeom prst="rect">
            <a:avLst/>
          </a:prstGeom>
          <a:noFill/>
          <a:ln>
            <a:noFill/>
          </a:ln>
        </p:spPr>
      </p:pic>
      <p:sp>
        <p:nvSpPr>
          <p:cNvPr id="465" name="Shape 465"/>
          <p:cNvSpPr txBox="1"/>
          <p:nvPr/>
        </p:nvSpPr>
        <p:spPr>
          <a:xfrm>
            <a:off x="4465695" y="4835700"/>
            <a:ext cx="4050900" cy="307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1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Data source:  NOAA Office for Coastal Management</a:t>
            </a:r>
          </a:p>
        </p:txBody>
      </p:sp>
      <p:grpSp>
        <p:nvGrpSpPr>
          <p:cNvPr id="466" name="Shape 466"/>
          <p:cNvGrpSpPr/>
          <p:nvPr/>
        </p:nvGrpSpPr>
        <p:grpSpPr>
          <a:xfrm>
            <a:off x="152400" y="3063250"/>
            <a:ext cx="2973900" cy="1797050"/>
            <a:chOff x="152400" y="3063250"/>
            <a:chExt cx="2973900" cy="1797050"/>
          </a:xfrm>
        </p:grpSpPr>
        <p:sp>
          <p:nvSpPr>
            <p:cNvPr id="467" name="Shape 467"/>
            <p:cNvSpPr/>
            <p:nvPr/>
          </p:nvSpPr>
          <p:spPr>
            <a:xfrm>
              <a:off x="274319" y="3858767"/>
              <a:ext cx="304800" cy="228600"/>
            </a:xfrm>
            <a:prstGeom prst="rect">
              <a:avLst/>
            </a:prstGeom>
            <a:solidFill>
              <a:srgbClr val="EA9B0C"/>
            </a:solidFill>
            <a:ln>
              <a:noFill/>
            </a:ln>
            <a:effectLst>
              <a:outerShdw blurRad="50799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8" name="Shape 468"/>
            <p:cNvSpPr/>
            <p:nvPr/>
          </p:nvSpPr>
          <p:spPr>
            <a:xfrm>
              <a:off x="274319" y="4206239"/>
              <a:ext cx="304800" cy="228600"/>
            </a:xfrm>
            <a:prstGeom prst="rect">
              <a:avLst/>
            </a:prstGeom>
            <a:solidFill>
              <a:srgbClr val="B45608"/>
            </a:solidFill>
            <a:ln>
              <a:noFill/>
            </a:ln>
            <a:effectLst>
              <a:outerShdw blurRad="50799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9" name="Shape 469"/>
            <p:cNvSpPr/>
            <p:nvPr/>
          </p:nvSpPr>
          <p:spPr>
            <a:xfrm>
              <a:off x="274319" y="4552950"/>
              <a:ext cx="304800" cy="228600"/>
            </a:xfrm>
            <a:prstGeom prst="rect">
              <a:avLst/>
            </a:prstGeom>
            <a:solidFill>
              <a:srgbClr val="670910"/>
            </a:solidFill>
            <a:ln>
              <a:noFill/>
            </a:ln>
            <a:effectLst>
              <a:outerShdw blurRad="50799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0" name="Shape 470"/>
            <p:cNvSpPr txBox="1"/>
            <p:nvPr/>
          </p:nvSpPr>
          <p:spPr>
            <a:xfrm>
              <a:off x="533400" y="3429000"/>
              <a:ext cx="2209800" cy="1431300"/>
            </a:xfrm>
            <a:prstGeom prst="rect">
              <a:avLst/>
            </a:prstGeom>
            <a:noFill/>
            <a:ln>
              <a:noFill/>
            </a:ln>
            <a:effectLst>
              <a:softEdge rad="12700"/>
            </a:effectLst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" sz="1800" dirty="0">
                  <a:latin typeface="Calibri"/>
                  <a:ea typeface="Calibri"/>
                  <a:cs typeface="Calibri"/>
                  <a:sym typeface="Calibri"/>
                </a:rPr>
                <a:t>&gt;20% impervious</a:t>
              </a:r>
            </a:p>
            <a:p>
              <a:pPr marL="0" marR="0" lvl="0" indent="0" algn="l" rtl="0">
                <a:spcBef>
                  <a:spcPts val="600"/>
                </a:spcBef>
                <a:spcAft>
                  <a:spcPts val="0"/>
                </a:spcAft>
                <a:buSzPct val="25000"/>
                <a:buNone/>
              </a:pPr>
              <a:r>
                <a:rPr lang="en" sz="1800" dirty="0">
                  <a:latin typeface="Calibri"/>
                  <a:ea typeface="Calibri"/>
                  <a:cs typeface="Calibri"/>
                  <a:sym typeface="Calibri"/>
                </a:rPr>
                <a:t>20-50% impervious</a:t>
              </a:r>
            </a:p>
            <a:p>
              <a:pPr marL="0" marR="0" lvl="0" indent="0" algn="l" rtl="0">
                <a:spcBef>
                  <a:spcPts val="600"/>
                </a:spcBef>
                <a:spcAft>
                  <a:spcPts val="0"/>
                </a:spcAft>
                <a:buSzPct val="25000"/>
                <a:buNone/>
              </a:pPr>
              <a:r>
                <a:rPr lang="en" sz="1800" dirty="0">
                  <a:latin typeface="Calibri"/>
                  <a:ea typeface="Calibri"/>
                  <a:cs typeface="Calibri"/>
                  <a:sym typeface="Calibri"/>
                </a:rPr>
                <a:t>50-80% impervious</a:t>
              </a:r>
            </a:p>
            <a:p>
              <a:pPr marL="0" marR="0" lvl="0" indent="0" algn="l" rtl="0">
                <a:spcBef>
                  <a:spcPts val="600"/>
                </a:spcBef>
                <a:spcAft>
                  <a:spcPts val="0"/>
                </a:spcAft>
                <a:buSzPct val="25000"/>
                <a:buNone/>
              </a:pPr>
              <a:r>
                <a:rPr lang="en" sz="1800" dirty="0">
                  <a:latin typeface="Calibri"/>
                  <a:ea typeface="Calibri"/>
                  <a:cs typeface="Calibri"/>
                  <a:sym typeface="Calibri"/>
                </a:rPr>
                <a:t>&gt;80% impervious</a:t>
              </a:r>
            </a:p>
          </p:txBody>
        </p:sp>
        <p:sp>
          <p:nvSpPr>
            <p:cNvPr id="471" name="Shape 471"/>
            <p:cNvSpPr/>
            <p:nvPr/>
          </p:nvSpPr>
          <p:spPr>
            <a:xfrm>
              <a:off x="274319" y="3502151"/>
              <a:ext cx="304800" cy="228600"/>
            </a:xfrm>
            <a:prstGeom prst="rect">
              <a:avLst/>
            </a:prstGeom>
            <a:solidFill>
              <a:srgbClr val="FEE6C6"/>
            </a:solidFill>
            <a:ln>
              <a:noFill/>
            </a:ln>
            <a:effectLst>
              <a:outerShdw blurRad="50799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2" name="Shape 472"/>
            <p:cNvSpPr txBox="1"/>
            <p:nvPr/>
          </p:nvSpPr>
          <p:spPr>
            <a:xfrm>
              <a:off x="152400" y="3063250"/>
              <a:ext cx="29739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r>
                <a:rPr lang="en" sz="2000" b="1" dirty="0">
                  <a:latin typeface="Calibri"/>
                  <a:ea typeface="Calibri"/>
                  <a:cs typeface="Calibri"/>
                  <a:sym typeface="Calibri"/>
                </a:rPr>
                <a:t>Development Intensity: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588775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7" name="Shape 477"/>
          <p:cNvPicPr preferRelativeResize="0"/>
          <p:nvPr/>
        </p:nvPicPr>
        <p:blipFill rotWithShape="1">
          <a:blip r:embed="rId3">
            <a:alphaModFix/>
          </a:blip>
          <a:srcRect l="2181" t="1650" r="1729" b="2370"/>
          <a:stretch/>
        </p:blipFill>
        <p:spPr>
          <a:xfrm>
            <a:off x="51886" y="32425"/>
            <a:ext cx="6820304" cy="4541618"/>
          </a:xfrm>
          <a:prstGeom prst="rect">
            <a:avLst/>
          </a:prstGeom>
          <a:noFill/>
          <a:ln>
            <a:noFill/>
          </a:ln>
        </p:spPr>
      </p:pic>
      <p:sp>
        <p:nvSpPr>
          <p:cNvPr id="479" name="Shape 479"/>
          <p:cNvSpPr/>
          <p:nvPr/>
        </p:nvSpPr>
        <p:spPr>
          <a:xfrm>
            <a:off x="0" y="4640762"/>
            <a:ext cx="6820304" cy="470313"/>
          </a:xfrm>
          <a:prstGeom prst="rect">
            <a:avLst/>
          </a:prstGeom>
          <a:solidFill>
            <a:srgbClr val="000000">
              <a:alpha val="4115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480" name="Shape 480"/>
          <p:cNvCxnSpPr/>
          <p:nvPr/>
        </p:nvCxnSpPr>
        <p:spPr>
          <a:xfrm>
            <a:off x="1749316" y="4875918"/>
            <a:ext cx="456600" cy="0"/>
          </a:xfrm>
          <a:prstGeom prst="straightConnector1">
            <a:avLst/>
          </a:prstGeom>
          <a:noFill/>
          <a:ln w="28575" cap="flat" cmpd="sng">
            <a:solidFill>
              <a:srgbClr val="57C9E8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481" name="Shape 481"/>
          <p:cNvCxnSpPr/>
          <p:nvPr/>
        </p:nvCxnSpPr>
        <p:spPr>
          <a:xfrm>
            <a:off x="4482216" y="4875918"/>
            <a:ext cx="456600" cy="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482" name="Shape 482"/>
          <p:cNvSpPr txBox="1"/>
          <p:nvPr/>
        </p:nvSpPr>
        <p:spPr>
          <a:xfrm>
            <a:off x="4938816" y="4507325"/>
            <a:ext cx="1451400" cy="424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b="1" dirty="0">
                <a:solidFill>
                  <a:srgbClr val="FFFFFF"/>
                </a:solidFill>
              </a:rPr>
              <a:t>Sewer Main</a:t>
            </a:r>
          </a:p>
        </p:txBody>
      </p:sp>
      <p:sp>
        <p:nvSpPr>
          <p:cNvPr id="483" name="Shape 483"/>
          <p:cNvSpPr txBox="1"/>
          <p:nvPr/>
        </p:nvSpPr>
        <p:spPr>
          <a:xfrm>
            <a:off x="2369399" y="4507325"/>
            <a:ext cx="2424600" cy="424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b="1" dirty="0">
                <a:solidFill>
                  <a:srgbClr val="FFFFFF"/>
                </a:solidFill>
              </a:rPr>
              <a:t>Stormwater Conveyance</a:t>
            </a:r>
          </a:p>
          <a:p>
            <a:pPr lvl="0" rtl="0">
              <a:spcBef>
                <a:spcPts val="0"/>
              </a:spcBef>
              <a:buNone/>
            </a:pPr>
            <a:endParaRPr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0817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F20157-1BB4-4C73-B8B4-BC8AF98C16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531885"/>
            <a:ext cx="8229600" cy="857400"/>
          </a:xfrm>
        </p:spPr>
        <p:txBody>
          <a:bodyPr>
            <a:normAutofit/>
          </a:bodyPr>
          <a:lstStyle/>
          <a:p>
            <a:pPr algn="l"/>
            <a:r>
              <a:rPr lang="en-US" sz="2700" dirty="0">
                <a:solidFill>
                  <a:schemeClr val="tx1"/>
                </a:solidFill>
              </a:rPr>
              <a:t>Water management in san </a:t>
            </a:r>
            <a:r>
              <a:rPr lang="en-US" sz="2700" dirty="0" err="1">
                <a:solidFill>
                  <a:schemeClr val="tx1"/>
                </a:solidFill>
              </a:rPr>
              <a:t>diego</a:t>
            </a:r>
            <a:endParaRPr lang="en-US" sz="27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323441"/>
      </p:ext>
    </p:extLst>
  </p:cSld>
  <p:clrMapOvr>
    <a:masterClrMapping/>
  </p:clrMapOvr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938</TotalTime>
  <Words>1616</Words>
  <Application>Microsoft Office PowerPoint</Application>
  <PresentationFormat>On-screen Show (16:9)</PresentationFormat>
  <Paragraphs>190</Paragraphs>
  <Slides>55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1" baseType="lpstr">
      <vt:lpstr>Arial</vt:lpstr>
      <vt:lpstr>Calibri</vt:lpstr>
      <vt:lpstr>Century Gothic</vt:lpstr>
      <vt:lpstr>Wingdings</vt:lpstr>
      <vt:lpstr>Wingdings 3</vt:lpstr>
      <vt:lpstr>Slice</vt:lpstr>
      <vt:lpstr>Integrating water management in san diego</vt:lpstr>
      <vt:lpstr>Watersheds and development</vt:lpstr>
      <vt:lpstr>PowerPoint Presentation</vt:lpstr>
      <vt:lpstr>What is a Watershed?</vt:lpstr>
      <vt:lpstr>The Impact of Urbanization</vt:lpstr>
      <vt:lpstr>The Impact of Urbanization</vt:lpstr>
      <vt:lpstr>PowerPoint Presentation</vt:lpstr>
      <vt:lpstr>PowerPoint Presentation</vt:lpstr>
      <vt:lpstr>Water management in san diego</vt:lpstr>
      <vt:lpstr>Water Management  currently</vt:lpstr>
      <vt:lpstr>The Impact of Urbanization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Solutions</vt:lpstr>
      <vt:lpstr>Multi-Benefit, nature-based Solutions</vt:lpstr>
      <vt:lpstr>COMMUNITY BENEFITS</vt:lpstr>
      <vt:lpstr>Mimicking the natural hydrologic cycle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Regulatory compliance</vt:lpstr>
      <vt:lpstr>Clean Water Act</vt:lpstr>
      <vt:lpstr>LID on-site design Storm Standards</vt:lpstr>
      <vt:lpstr>Alternative compliance (off-site) options</vt:lpstr>
      <vt:lpstr>PowerPoint Presentation</vt:lpstr>
      <vt:lpstr>Funding and investment</vt:lpstr>
      <vt:lpstr>2018 City Audit Committee</vt:lpstr>
      <vt:lpstr>Stormwater Infrastructure Funding</vt:lpstr>
      <vt:lpstr>PowerPoint Presentation</vt:lpstr>
      <vt:lpstr>PowerPoint Presentation</vt:lpstr>
      <vt:lpstr>Measure W: Passed Nov 2018 LA County</vt:lpstr>
      <vt:lpstr>PowerPoint Presentation</vt:lpstr>
      <vt:lpstr>San diego water polling (2016)</vt:lpstr>
      <vt:lpstr>audit committee and Ind. Budget Analyst recommendations</vt:lpstr>
      <vt:lpstr>PowerPoint Presentation</vt:lpstr>
      <vt:lpstr>PowerPoint Presentation</vt:lpstr>
      <vt:lpstr>Next steps?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Visualizing Industrial Stormwater Enforcement</dc:title>
  <dc:creator>Matt</dc:creator>
  <cp:lastModifiedBy>SDCK</cp:lastModifiedBy>
  <cp:revision>91</cp:revision>
  <cp:lastPrinted>2017-01-26T01:50:15Z</cp:lastPrinted>
  <dcterms:modified xsi:type="dcterms:W3CDTF">2019-09-16T23:01:36Z</dcterms:modified>
</cp:coreProperties>
</file>