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321" r:id="rId3"/>
    <p:sldId id="282" r:id="rId4"/>
    <p:sldId id="289" r:id="rId5"/>
    <p:sldId id="270" r:id="rId6"/>
    <p:sldId id="272" r:id="rId7"/>
    <p:sldId id="271" r:id="rId8"/>
    <p:sldId id="275" r:id="rId9"/>
    <p:sldId id="322" r:id="rId10"/>
    <p:sldId id="324" r:id="rId11"/>
    <p:sldId id="261" r:id="rId12"/>
    <p:sldId id="259" r:id="rId13"/>
    <p:sldId id="274" r:id="rId14"/>
    <p:sldId id="273" r:id="rId15"/>
    <p:sldId id="269" r:id="rId16"/>
    <p:sldId id="292" r:id="rId17"/>
    <p:sldId id="291" r:id="rId18"/>
    <p:sldId id="294" r:id="rId19"/>
    <p:sldId id="297" r:id="rId20"/>
    <p:sldId id="298" r:id="rId21"/>
    <p:sldId id="315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3" r:id="rId35"/>
    <p:sldId id="316" r:id="rId36"/>
    <p:sldId id="285" r:id="rId37"/>
    <p:sldId id="32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9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5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3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18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6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55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0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43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F888-E877-4445-9C3A-6A468FC58CF0}" type="datetimeFigureOut">
              <a:rPr lang="en-US" smtClean="0"/>
              <a:t>10/2/2019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77B93-1DE1-4F45-8EAD-AC55CEB65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9" y="1459230"/>
            <a:ext cx="989954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BIODIVERSITY &amp; </a:t>
            </a:r>
          </a:p>
          <a:p>
            <a:pPr algn="ctr">
              <a:spcAft>
                <a:spcPts val="1200"/>
              </a:spcAft>
            </a:pPr>
            <a:r>
              <a:rPr lang="en-US" sz="60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SAN DIEGO REGIONAL HABITAT CONSERVATION PLANNING</a:t>
            </a:r>
          </a:p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28583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739" y="1228397"/>
            <a:ext cx="107125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CONTEXT FOR GLOBAL &amp;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LOCAL BIODIVERSITY CRISIS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Most of other five global extinction events have taken place over millions of years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Current “Anthropocene” extinction event over just 10,000 years with most extinctions in last </a:t>
            </a:r>
            <a:r>
              <a:rPr lang="en-US" sz="2800" u="sng" dirty="0">
                <a:latin typeface="Arial Rounded MT Bold" charset="0"/>
                <a:ea typeface="Arial Rounded MT Bold" charset="0"/>
                <a:cs typeface="Arial Rounded MT Bold" charset="0"/>
              </a:rPr>
              <a:t>100 years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, is predicted to eliminate at least </a:t>
            </a:r>
            <a:r>
              <a:rPr lang="en-US" sz="2800" u="sng" dirty="0">
                <a:latin typeface="Arial Rounded MT Bold" charset="0"/>
                <a:ea typeface="Arial Rounded MT Bold" charset="0"/>
                <a:cs typeface="Arial Rounded MT Bold" charset="0"/>
              </a:rPr>
              <a:t>50% of all species and has been caused by a single species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50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1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tps://ucanr.edu/blogs/dirt/blogfiles/39301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1941" y="0"/>
            <a:ext cx="32669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857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5777" y="2798058"/>
            <a:ext cx="100804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SAN DIEGO BIODIVERSITY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726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91794" cy="4643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37" y="3326674"/>
            <a:ext cx="4708434" cy="3531326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20" y="2508069"/>
            <a:ext cx="6583680" cy="4349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062" y="0"/>
            <a:ext cx="4214949" cy="31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667" y="0"/>
            <a:ext cx="7376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EPICENTER OF BIODIVERSITY LOSS IN SAN DIEGO COUNTY </a:t>
            </a:r>
            <a:r>
              <a:rPr lang="mr-IN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COASTAL SAGE SCRUB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8DCF8-2C65-284C-AF7D-73B9EA42CD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7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5667" y="0"/>
            <a:ext cx="7376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EPICENTER OF BIODIVERSITY LOSS IN SAN DIEGO COUNTY </a:t>
            </a:r>
            <a:r>
              <a:rPr lang="mr-IN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COASTAL SAGE SCRUB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BA5FC-3E9A-CB41-B4C1-85D466AF8D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1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7919" y="2551837"/>
            <a:ext cx="7376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EPICENTER OF BIODIVERSITY LOSS IN SAN DIEGO COUNTY </a:t>
            </a:r>
            <a:r>
              <a:rPr lang="mr-IN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VERNAL POOLS</a:t>
            </a:r>
          </a:p>
        </p:txBody>
      </p:sp>
    </p:spTree>
    <p:extLst>
      <p:ext uri="{BB962C8B-B14F-4D97-AF65-F5344CB8AC3E}">
        <p14:creationId xmlns:p14="http://schemas.microsoft.com/office/powerpoint/2010/main" val="1724393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99B1D-8CD7-0042-8BEF-9B08EF3F9F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80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74706-6094-A043-9078-042E4D5747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0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9" y="982176"/>
            <a:ext cx="98995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BIODIVERSITY &amp; SAN DIEGO REGIONAL HABITAT CONSERVATION PLANNING</a:t>
            </a:r>
          </a:p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Global &amp; local importance of biodiversity</a:t>
            </a:r>
          </a:p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Primer on San Diego regional habitat conservation planning</a:t>
            </a:r>
          </a:p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Preservation of biodiversity as a core progressive value</a:t>
            </a:r>
          </a:p>
        </p:txBody>
      </p:sp>
    </p:spTree>
    <p:extLst>
      <p:ext uri="{BB962C8B-B14F-4D97-AF65-F5344CB8AC3E}">
        <p14:creationId xmlns:p14="http://schemas.microsoft.com/office/powerpoint/2010/main" val="3939776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oyrexroth\Documents\Chaparral Lands Conservancy\Photographs\Lopez Ridge\Photographs 7-15-08 086.jpg">
            <a:extLst>
              <a:ext uri="{FF2B5EF4-FFF2-40B4-BE49-F238E27FC236}">
                <a16:creationId xmlns:a16="http://schemas.microsoft.com/office/drawing/2014/main" id="{D7968082-7B76-3840-B7A6-AE47443FC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737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oyrexroth\Documents\Chaparral Lands Conservancy\Photographs\Proctor Valley\DSC01942.JPG">
            <a:extLst>
              <a:ext uri="{FF2B5EF4-FFF2-40B4-BE49-F238E27FC236}">
                <a16:creationId xmlns:a16="http://schemas.microsoft.com/office/drawing/2014/main" id="{D02F2CCE-813E-894C-A109-2A551EA58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15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107062E-1445-C647-B2C1-1B6CCCFB8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7778" y="129862"/>
            <a:ext cx="8916443" cy="65982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79882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oyrexroth\Documents\Chaparral Lands Conservancy\Photographs\Del Mar Mesa\Photographs 7-15-08 013.jpg">
            <a:extLst>
              <a:ext uri="{FF2B5EF4-FFF2-40B4-BE49-F238E27FC236}">
                <a16:creationId xmlns:a16="http://schemas.microsoft.com/office/drawing/2014/main" id="{6950F18E-2EDB-EF4D-AD08-AAF21C90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564" y="100174"/>
            <a:ext cx="8852899" cy="66396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634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790B6DA-3FC0-7D43-89C2-DB2E17078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743" y="88454"/>
            <a:ext cx="9010514" cy="66810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499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Royrexroth\Documents\Chaparral Lands Conservancy\Photographs\Del Mar Mesa\Photographs 7-15-08 059.jpg">
            <a:extLst>
              <a:ext uri="{FF2B5EF4-FFF2-40B4-BE49-F238E27FC236}">
                <a16:creationId xmlns:a16="http://schemas.microsoft.com/office/drawing/2014/main" id="{7016D5CF-EB9B-8F46-B278-04C69FA40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768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B89D40-2B46-2D4F-AFE3-4EABEE3C7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236" y="128427"/>
            <a:ext cx="8801528" cy="66011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1907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409A4E0-57E1-D04B-87D8-4CA04FB2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046" y="129069"/>
            <a:ext cx="4399907" cy="659986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66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1525D7-25BE-1B41-9298-0559DBADFE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946" y="71919"/>
            <a:ext cx="9048107" cy="678608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73259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68D029-AABE-234E-8299-E6490BC2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059" y="113015"/>
            <a:ext cx="8863882" cy="66319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4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594" y="1907178"/>
            <a:ext cx="1143435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WHAT IS BIOLOGICAL DIVERSITY  (“BIODIVERSITY”)?</a:t>
            </a:r>
          </a:p>
          <a:p>
            <a:pPr algn="ctr">
              <a:spcBef>
                <a:spcPts val="1200"/>
              </a:spcBef>
            </a:pPr>
            <a:r>
              <a:rPr lang="en-US" sz="4800" dirty="0"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The total variety of life on Earth</a:t>
            </a:r>
          </a:p>
          <a:p>
            <a:pPr algn="ctr"/>
            <a:endParaRPr lang="en-US" dirty="0">
              <a:solidFill>
                <a:srgbClr val="0070C0"/>
              </a:solidFill>
              <a:effectLst>
                <a:innerShdw blurRad="114300">
                  <a:prstClr val="black"/>
                </a:inn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20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5AA05A-A485-6A41-8437-0B86F64A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296" y="121722"/>
            <a:ext cx="8819408" cy="66145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61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BBCFD2-7532-9B44-8210-77AA8E61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326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F3235-6884-424E-862D-576E9EDF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45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A39B5A-D2DE-2A43-8339-80071A7EC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98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08FA-9871-C64D-87A5-5B65686C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11365"/>
            <a:ext cx="9144000" cy="688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227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E6FB5-0F3C-664D-A9D3-9D3C1CF75A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233" y="0"/>
            <a:ext cx="913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19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1FABF17-2251-6D4E-A4B3-0CD6DB9A2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25" y="0"/>
            <a:ext cx="1026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547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3282A2-B18D-714A-97E5-45C28FBF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985" y="0"/>
            <a:ext cx="7208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4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9" y="1351508"/>
            <a:ext cx="98995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WHY DOES BIODIVERSITY MATTER?</a:t>
            </a:r>
          </a:p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Practical</a:t>
            </a:r>
          </a:p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Spiritual</a:t>
            </a:r>
          </a:p>
          <a:p>
            <a:pPr marL="457200" indent="-457200" algn="ctr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3600" dirty="0">
                <a:latin typeface="Arial Rounded MT Bold" charset="0"/>
                <a:ea typeface="Arial Rounded MT Bold" charset="0"/>
                <a:cs typeface="Arial Rounded MT Bold" charset="0"/>
              </a:rPr>
              <a:t>Philosophical</a:t>
            </a:r>
          </a:p>
        </p:txBody>
      </p:sp>
    </p:spTree>
    <p:extLst>
      <p:ext uri="{BB962C8B-B14F-4D97-AF65-F5344CB8AC3E}">
        <p14:creationId xmlns:p14="http://schemas.microsoft.com/office/powerpoint/2010/main" val="2174717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229" y="2644170"/>
            <a:ext cx="9899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WHAT ARE GLOBAL BIODIVERSITY HOTSPOTS?</a:t>
            </a:r>
          </a:p>
        </p:txBody>
      </p:sp>
    </p:spTree>
    <p:extLst>
      <p:ext uri="{BB962C8B-B14F-4D97-AF65-F5344CB8AC3E}">
        <p14:creationId xmlns:p14="http://schemas.microsoft.com/office/powerpoint/2010/main" val="1202710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upload.wikimedia.org/wikipedia/commons/thumb/9/93/Biodiversity_Hotspots.svg/1920px-Biodiversity_Hotspots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factsofindonesia.com/wp-content/uploads/2018/03/Rainforest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7035" y="0"/>
            <a:ext cx="4763589" cy="317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 Biodiversity Hotspot of the Atlantic Fores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8023" y="3069384"/>
            <a:ext cx="6783977" cy="37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age result for nature photographs biodiversity hotspot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70" y="3675017"/>
            <a:ext cx="4456176" cy="31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6958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62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0436" y="1443841"/>
            <a:ext cx="94111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CONTEXT FOR GLOBAL &amp;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LOCAL BIODIVERSITY CRISIS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Six major extinction events in history of life on Earth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Permian-Triassic extinction 252 million years ago was largest with loss of 96% of marine species and 70% of land animals</a:t>
            </a:r>
          </a:p>
        </p:txBody>
      </p:sp>
    </p:spTree>
    <p:extLst>
      <p:ext uri="{BB962C8B-B14F-4D97-AF65-F5344CB8AC3E}">
        <p14:creationId xmlns:p14="http://schemas.microsoft.com/office/powerpoint/2010/main" val="800416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9739" y="1089898"/>
            <a:ext cx="10712521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CONTEXT FOR GLOBAL &amp; 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solidFill>
                  <a:srgbClr val="0070C0"/>
                </a:solidFill>
                <a:effectLst>
                  <a:innerShdw blurRad="114300">
                    <a:prstClr val="black"/>
                  </a:inn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LOCAL BIODIVERSITY CRISIS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77"/>
              </a:rPr>
              <a:t>United Nations study in May showed greater decline of animal and plant species than ever before in human history.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77"/>
              </a:rPr>
              <a:t>20% decline of land-based species, </a:t>
            </a:r>
            <a:r>
              <a:rPr lang="en-US" sz="2800" dirty="0">
                <a:latin typeface="Arial Rounded MT Bold" panose="020F0704030504030204" pitchFamily="34" charset="77"/>
              </a:rPr>
              <a:t>40% decline of amphibian species, 33% decline of marine mammals and reef-forming corals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b="1" dirty="0">
                <a:latin typeface="Arial Rounded MT Bold" panose="020F0704030504030204" pitchFamily="34" charset="77"/>
              </a:rPr>
              <a:t>New study in </a:t>
            </a:r>
            <a:r>
              <a:rPr lang="en-US" sz="2800" b="1" i="1" dirty="0">
                <a:latin typeface="Arial Rounded MT Bold" panose="020F0704030504030204" pitchFamily="34" charset="77"/>
              </a:rPr>
              <a:t>Science</a:t>
            </a:r>
            <a:endParaRPr lang="en-US" sz="2800" b="1" dirty="0">
              <a:latin typeface="Arial Rounded MT Bold" panose="020F0704030504030204" pitchFamily="34" charset="77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35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3186</TotalTime>
  <Words>258</Words>
  <Application>Microsoft Office PowerPoint</Application>
  <PresentationFormat>Widescreen</PresentationFormat>
  <Paragraphs>31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Hogan</dc:creator>
  <cp:lastModifiedBy>Richard Miller</cp:lastModifiedBy>
  <cp:revision>75</cp:revision>
  <dcterms:created xsi:type="dcterms:W3CDTF">2018-09-27T14:54:07Z</dcterms:created>
  <dcterms:modified xsi:type="dcterms:W3CDTF">2019-10-02T17:29:15Z</dcterms:modified>
</cp:coreProperties>
</file>