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6" r:id="rId3"/>
    <p:sldId id="262" r:id="rId4"/>
    <p:sldId id="264" r:id="rId5"/>
    <p:sldId id="317" r:id="rId6"/>
    <p:sldId id="263" r:id="rId7"/>
    <p:sldId id="318" r:id="rId8"/>
    <p:sldId id="278" r:id="rId9"/>
    <p:sldId id="293" r:id="rId10"/>
    <p:sldId id="260" r:id="rId11"/>
    <p:sldId id="265" r:id="rId12"/>
    <p:sldId id="258" r:id="rId13"/>
    <p:sldId id="266" r:id="rId14"/>
    <p:sldId id="267" r:id="rId15"/>
    <p:sldId id="268" r:id="rId16"/>
    <p:sldId id="276" r:id="rId17"/>
    <p:sldId id="277" r:id="rId18"/>
    <p:sldId id="284" r:id="rId19"/>
    <p:sldId id="283" r:id="rId20"/>
    <p:sldId id="319" r:id="rId21"/>
    <p:sldId id="279" r:id="rId22"/>
    <p:sldId id="280" r:id="rId23"/>
    <p:sldId id="281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E5D89-AC9E-4A93-B84E-71E69A180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F6285-BFDC-49DC-848F-183BA9C1D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B91AE-4DDA-4233-8494-C335E413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9B037-1A42-4846-86C0-FF256B17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B880-C1BC-4482-8EE6-12E9ECB2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B54D-8C8C-435D-A466-5AC04438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83FE5-9A0A-4B82-A67D-3F044226D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3100D-941E-4724-BA69-6D37B61E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4B6C0-1388-4C58-B5E7-12AC6D24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E301B-0E8D-4704-9F19-97A9898A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35190-308D-4CDC-9C75-4136C1C63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C7785-1BCD-44F0-8369-B67DA4EE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86F9-CF31-48F0-9AD9-13AC99B9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05F0E-2245-450F-ABC3-FA21FF36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D3E5-22AB-467C-9DE5-EC43EA1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A4BC-138B-4C50-90FC-9FEA09BC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73575-F98D-47CC-A2AE-4D08ECCA3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25855-DE9E-4674-898E-A625DE91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682C8-088E-4031-97BB-AE617974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B2E2C-EBAD-4B5C-9256-D67A9084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9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A9B4-CC56-4504-9F34-A6ADFF85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9F476-4F0B-4890-B157-76AF6B9DB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86B85-C115-478C-84DC-FDD2A03E2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E1641-0833-458B-8C25-CD0F189F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344D-AD55-4618-B7E7-586DE92F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6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FBFDA-3920-46C0-B76B-1E45A436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4BB91-B75F-49DD-8905-B733631E1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B481B-DC91-4CAD-A768-82628398D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23557-E1CC-4CDA-BE91-FB5515A8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1F509-44BB-4F2B-A8CA-D76054DA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E4D45-492B-47C1-8875-2830A4C3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7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88CD-B74E-4770-A3F3-BF990A92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297A9-3005-4F65-AFB0-5B7E6C707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C8D8D-A144-4C83-8BEB-F89706AD1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01172-D89F-4011-B409-4BACD0F7F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77828-A749-484D-BEB0-7DDB2A29F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8C9845-4731-4758-92A3-BB05E9E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2360C-0DB6-4DF7-BC46-D0A7338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CF8E9-09ED-4174-AA54-03D4D796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7428-060F-4372-9471-71D48597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C770A-8546-4B6B-BE84-485AA31B8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B9EAE-F137-44AC-9EB7-7237BFE4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E7C08-6839-4156-B752-F3A7D005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1F71E-913F-463E-9430-00CEAD5F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F1429-FF57-444C-9049-1035FD1E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9E34B-EE40-4522-9E2F-7544E223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1A97-F258-4455-9019-2DB269B3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7CD9E-F4CB-4EBF-A05A-6046D6AC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313DB-5734-4A4E-B7E3-7219A66D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5D2C8-EE91-4FCA-97C5-A293B6DF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BA91B-D0B9-46B4-ADA5-22710ED0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0B2DA-059F-42F6-9BF4-49BB852C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1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4DEA-0241-4C74-9B24-89D7A031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2C690-1E80-4ADF-BA3F-3BF046BED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4E9FE-E5AD-4296-9F3A-347457241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E9F29-5386-436D-B474-12303C8F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B85F-72AC-4D0C-BA7D-8CC6FB52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DB070-01A2-4D86-9C9A-57795D6F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1B29D-61C3-4AE2-A4B4-AFE6E2DF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D9B86-F97B-4876-A133-A39CB80FE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A295C-9109-4632-B266-F84AEDCF4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DB140-39A7-4FC7-859C-BD8F953F2DC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2C0A9-29A6-4F0C-98DC-31C86DF7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10642-FC0A-4798-84F3-A84549C93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A13C6-F998-4AC3-8364-3A21691FD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9" y="1459230"/>
            <a:ext cx="98995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BIODIVERSITY &amp; 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SAN DIEGO REGIONAL HABITAT CONSERVATION PLANNING</a:t>
            </a:r>
          </a:p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8583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62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0537" y="844625"/>
            <a:ext cx="5817326" cy="501675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n w="0">
                  <a:solidFill>
                    <a:schemeClr val="tx1"/>
                  </a:solidFill>
                </a:ln>
                <a:latin typeface="Baskerville Old Face" charset="0"/>
                <a:ea typeface="Baskerville Old Face" charset="0"/>
                <a:cs typeface="Baskerville Old Face" charset="0"/>
              </a:rPr>
              <a:t>1991 CALIFORNIA NCCP ACT</a:t>
            </a:r>
          </a:p>
          <a:p>
            <a:endParaRPr lang="en-US" sz="3200" dirty="0">
              <a:ln w="0">
                <a:solidFill>
                  <a:schemeClr val="tx1"/>
                </a:solidFill>
              </a:ln>
              <a:latin typeface="Baskerville Old Face" charset="0"/>
              <a:ea typeface="Baskerville Old Face" charset="0"/>
              <a:cs typeface="Baskerville Old Face" charset="0"/>
            </a:endParaRPr>
          </a:p>
          <a:p>
            <a:r>
              <a:rPr lang="en-US" sz="3200" dirty="0">
                <a:ln w="0">
                  <a:solidFill>
                    <a:schemeClr val="tx1"/>
                  </a:solidFill>
                </a:ln>
                <a:latin typeface="Baskerville Old Face" charset="0"/>
                <a:ea typeface="Baskerville Old Face" charset="0"/>
                <a:cs typeface="Baskerville Old Face" charset="0"/>
              </a:rPr>
              <a:t>“”Natural community conservation plan” </a:t>
            </a:r>
            <a:r>
              <a:rPr lang="mr-IN" sz="3200" dirty="0">
                <a:ln w="0">
                  <a:solidFill>
                    <a:schemeClr val="tx1"/>
                  </a:solidFill>
                </a:ln>
                <a:latin typeface="Baskerville Old Face" charset="0"/>
                <a:ea typeface="Baskerville Old Face" charset="0"/>
                <a:cs typeface="Baskerville Old Face" charset="0"/>
              </a:rPr>
              <a:t>…</a:t>
            </a:r>
            <a:r>
              <a:rPr lang="en-US" sz="3200" dirty="0">
                <a:ln w="0">
                  <a:solidFill>
                    <a:schemeClr val="tx1"/>
                  </a:solidFill>
                </a:ln>
                <a:latin typeface="Baskerville Old Face" charset="0"/>
                <a:ea typeface="Baskerville Old Face" charset="0"/>
                <a:cs typeface="Baskerville Old Face" charset="0"/>
              </a:rPr>
              <a:t> identifies and provides for the regional or statewide protection and perpetuation of natural wildlife diversity, while allowing compatible and appropriate development and growth.” </a:t>
            </a:r>
          </a:p>
        </p:txBody>
      </p:sp>
    </p:spTree>
    <p:extLst>
      <p:ext uri="{BB962C8B-B14F-4D97-AF65-F5344CB8AC3E}">
        <p14:creationId xmlns:p14="http://schemas.microsoft.com/office/powerpoint/2010/main" val="168890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40133" y="0"/>
            <a:ext cx="89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1" y="840583"/>
            <a:ext cx="6857998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29042" y="794254"/>
            <a:ext cx="6907787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6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37" y="0"/>
            <a:ext cx="526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2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262742" y="1166951"/>
            <a:ext cx="9657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MSCP PROMISED HABITAT &amp; SPECIES PRESERVATION FUNDING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“The City of San Diego and other Participating Local Jurisdictions will each be responsible for acquiring private lands with the [preserve], and for funding [preserve] management, monitoring and administrative costs. The MSCP Plan intends that funds to cover these local costs will be raised on a regional, County-wide, or MSCP Area-wide basis.”</a:t>
            </a:r>
          </a:p>
        </p:txBody>
      </p:sp>
    </p:spTree>
    <p:extLst>
      <p:ext uri="{BB962C8B-B14F-4D97-AF65-F5344CB8AC3E}">
        <p14:creationId xmlns:p14="http://schemas.microsoft.com/office/powerpoint/2010/main" val="1007029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1302" y="520511"/>
            <a:ext cx="984939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MSCP PROMISED HABITAT &amp; SPECIES PRESERVATION FUNDING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“Long-Term Regional Funding </a:t>
            </a:r>
            <a:r>
              <a:rPr lang="mr-IN" sz="2800" dirty="0"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Within [three years of July 1997], the City of San Diego intends to have a long-term regional funding source established. </a:t>
            </a:r>
            <a:r>
              <a:rPr lang="mr-IN" sz="2800" dirty="0">
                <a:latin typeface="Arial Rounded MT Bold" charset="0"/>
                <a:ea typeface="Arial Rounded MT Bold" charset="0"/>
                <a:cs typeface="Arial Rounded MT Bold" charset="0"/>
              </a:rPr>
              <a:t>…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If [no long-term regional funding source is in place] at the conclusion of the time allowed [above], then the City of San Diego shall establish and implement a funding source adequate to meet its share of MSCP</a:t>
            </a:r>
            <a:r>
              <a:rPr lang="mr-IN" sz="2800" dirty="0">
                <a:latin typeface="Arial Rounded MT Bold" charset="0"/>
                <a:ea typeface="Arial Rounded MT Bold" charset="0"/>
                <a:cs typeface="Arial Rounded MT Bold" charset="0"/>
              </a:rPr>
              <a:t>…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implementation costs, while it continues to pursue, with other Participating Local Jurisdictions, establishment of a regional funding source. ”</a:t>
            </a:r>
          </a:p>
        </p:txBody>
      </p:sp>
    </p:spTree>
    <p:extLst>
      <p:ext uri="{BB962C8B-B14F-4D97-AF65-F5344CB8AC3E}">
        <p14:creationId xmlns:p14="http://schemas.microsoft.com/office/powerpoint/2010/main" val="60435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354" y="1080219"/>
            <a:ext cx="107899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SUPPORT PRESERVATION OF BIODIVERSITY &amp; REGIONAL HABITAT CONSERVATION PLANS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Support implementation of the existing San Diego MSCP and press for other planned NCCP/HCPs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Oppose sprawl into undeveloped natural lands as important progressive issue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Reject developers’ self-serving false choice of housing vs. preservation of nature</a:t>
            </a:r>
          </a:p>
        </p:txBody>
      </p:sp>
    </p:spTree>
    <p:extLst>
      <p:ext uri="{BB962C8B-B14F-4D97-AF65-F5344CB8AC3E}">
        <p14:creationId xmlns:p14="http://schemas.microsoft.com/office/powerpoint/2010/main" val="1485399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40133" y="0"/>
            <a:ext cx="89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2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Preston Pics 7-7-10 0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748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5667" y="0"/>
            <a:ext cx="737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EPICENTER OF BIODIVERSITY LOSS IN SAN DIEGO COUNTY </a:t>
            </a:r>
            <a:r>
              <a:rPr lang="mr-IN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COASTAL SAGE SCRUB</a:t>
            </a:r>
          </a:p>
        </p:txBody>
      </p:sp>
    </p:spTree>
    <p:extLst>
      <p:ext uri="{BB962C8B-B14F-4D97-AF65-F5344CB8AC3E}">
        <p14:creationId xmlns:p14="http://schemas.microsoft.com/office/powerpoint/2010/main" val="2499618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1040" y="1074509"/>
            <a:ext cx="107899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SUPPORT FUNDING FOR PRESERVATION OF BIODIVERSITY &amp; REGIONAL HABITAT CONSERVATION PLANS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For acquisition of private land to add to preserves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For habitat and species restoration on damaged land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Mitigation for GHG emissions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Long-term stewardship management</a:t>
            </a:r>
          </a:p>
        </p:txBody>
      </p:sp>
    </p:spTree>
    <p:extLst>
      <p:ext uri="{BB962C8B-B14F-4D97-AF65-F5344CB8AC3E}">
        <p14:creationId xmlns:p14="http://schemas.microsoft.com/office/powerpoint/2010/main" val="2854916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7041" y="-1141669"/>
            <a:ext cx="6855336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0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oyrexroth\Documents\Chaparral Lands Conservancy\Photographs\Del Mar Mesa\Photographs 7-15-08 0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620" y="0"/>
            <a:ext cx="5143500" cy="68580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4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136064"/>
            <a:ext cx="10363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FUTURE POSSIBLE REGIONAL HABITAT CONSERVATION FUNDING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Another transportation and environment sales tax that values public and alternative transit over freeways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Environmental parcel tax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Environmental parcel transfer tax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Environmental benefit assessment districts</a:t>
            </a:r>
          </a:p>
        </p:txBody>
      </p:sp>
    </p:spTree>
    <p:extLst>
      <p:ext uri="{BB962C8B-B14F-4D97-AF65-F5344CB8AC3E}">
        <p14:creationId xmlns:p14="http://schemas.microsoft.com/office/powerpoint/2010/main" val="747176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oyrexroth\Documents\Chaparral Lands Conservancy\Photographs\Del Mar Mesa\Vernal Pools_1-23-10\P12206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155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956" y="0"/>
            <a:ext cx="4724399" cy="1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95201" y="6396336"/>
            <a:ext cx="4201599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www.chaparralconservancy.org</a:t>
            </a:r>
          </a:p>
        </p:txBody>
      </p:sp>
    </p:spTree>
    <p:extLst>
      <p:ext uri="{BB962C8B-B14F-4D97-AF65-F5344CB8AC3E}">
        <p14:creationId xmlns:p14="http://schemas.microsoft.com/office/powerpoint/2010/main" val="105456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123" y="31492"/>
            <a:ext cx="6078584" cy="6826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449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2181C-4026-E84B-963A-0B76EB0F4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305" y="-1143305"/>
            <a:ext cx="685739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36" y="0"/>
            <a:ext cx="7197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4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587" y="39294"/>
            <a:ext cx="5803408" cy="67687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73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123" y="31492"/>
            <a:ext cx="6078584" cy="6826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098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ge result for california gnatcat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136" y="0"/>
            <a:ext cx="9133727" cy="68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elated image">
            <a:extLst>
              <a:ext uri="{FF2B5EF4-FFF2-40B4-BE49-F238E27FC236}">
                <a16:creationId xmlns:a16="http://schemas.microsoft.com/office/drawing/2014/main" id="{5055A483-5F44-034C-9EED-EEB3A06F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762" y="-3896"/>
            <a:ext cx="9736476" cy="686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09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347</Words>
  <Application>Microsoft Office PowerPoint</Application>
  <PresentationFormat>Widescreen</PresentationFormat>
  <Paragraphs>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Rounded MT Bold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Miller</dc:creator>
  <cp:lastModifiedBy>Richard Miller</cp:lastModifiedBy>
  <cp:revision>3</cp:revision>
  <dcterms:created xsi:type="dcterms:W3CDTF">2019-10-02T17:17:15Z</dcterms:created>
  <dcterms:modified xsi:type="dcterms:W3CDTF">2019-10-02T17:22:35Z</dcterms:modified>
</cp:coreProperties>
</file>