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66" r:id="rId4"/>
    <p:sldId id="264" r:id="rId5"/>
    <p:sldId id="263" r:id="rId6"/>
    <p:sldId id="259" r:id="rId7"/>
    <p:sldId id="258" r:id="rId8"/>
    <p:sldId id="364" r:id="rId9"/>
    <p:sldId id="357" r:id="rId10"/>
    <p:sldId id="307" r:id="rId11"/>
    <p:sldId id="309" r:id="rId12"/>
    <p:sldId id="352" r:id="rId13"/>
    <p:sldId id="339" r:id="rId14"/>
    <p:sldId id="353" r:id="rId15"/>
    <p:sldId id="292" r:id="rId16"/>
    <p:sldId id="340" r:id="rId17"/>
    <p:sldId id="342" r:id="rId18"/>
    <p:sldId id="346" r:id="rId19"/>
    <p:sldId id="350" r:id="rId20"/>
    <p:sldId id="260" r:id="rId21"/>
    <p:sldId id="261" r:id="rId22"/>
    <p:sldId id="3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303F1-6676-4EEB-8920-7D4114AC52BA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92A04-3C7E-4790-9A70-79B5B40C5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0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 wedge in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5F4B-D23F-4B91-9CC7-248172C35E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SB 375 requirements for </a:t>
            </a:r>
            <a:r>
              <a:rPr lang="en-US" dirty="0" err="1"/>
              <a:t>Metropolital</a:t>
            </a:r>
            <a:r>
              <a:rPr lang="en-US" dirty="0"/>
              <a:t> Planning Organizations’ (e.g. SCAG) Sustainable</a:t>
            </a:r>
            <a:r>
              <a:rPr lang="en-US" baseline="0" dirty="0"/>
              <a:t> Community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5F4B-D23F-4B91-9CC7-248172C35E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81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Yellow wedge in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5F4B-D23F-4B91-9CC7-248172C35E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4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Orange wedge in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05F4B-D23F-4B91-9CC7-248172C35E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20366-D836-4349-9271-792AD6F4D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60F33-A2B3-431E-A391-86069CDAE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48E8D-1316-43D9-9BD6-45367840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3BF-9E8B-43A3-875C-94D49C07DE3E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F985A-037A-4166-B144-9462C725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9013A-461D-460A-B615-DD3C9C44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910-2C54-401A-B83B-A1FFE25C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A4D2-3266-46BB-83CE-39B53C80C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B242FA-E16D-49B1-86A1-0E5169AD3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80800-E445-4B7A-A1C0-428D8A075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3BF-9E8B-43A3-875C-94D49C07DE3E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0C24A-E6B1-4CEC-BC5B-69541DC2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55858-3AD7-4D67-BA31-7AFD13FB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910-2C54-401A-B83B-A1FFE25C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4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7AF72C-3912-44AB-92B3-B2EE4F8C7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93295-1FCF-46CA-89D5-1E525DC65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7C678-C93B-46F2-BC46-273C8B07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3BF-9E8B-43A3-875C-94D49C07DE3E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73F80-46C5-49F9-83BC-238E33B4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21BD9-C5F1-450C-B8D2-2B36C506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910-2C54-401A-B83B-A1FFE25C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5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0B61-3BA6-4800-AEC8-9C980AD4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891128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3DF86-6909-421F-BE2F-72CA7324C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B9C5-C6B8-4550-BC6D-6552B235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3BF-9E8B-43A3-875C-94D49C07DE3E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09B95-36AD-40E8-B9E8-F86D412A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98CD0-7B10-49F4-B4F3-CF095EB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910-2C54-401A-B83B-A1FFE25C179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601CE70-11C6-48D1-9164-3A09A7043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336" y="234593"/>
            <a:ext cx="925816" cy="15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1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82AAF-FC00-4D0E-9664-1535DC4A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7F4D1-6CA6-469A-BE8D-7636CC7A8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9FDC8-F71C-4309-ACE9-377C9FAD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3BF-9E8B-43A3-875C-94D49C07DE3E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3F90C-A90B-4357-A439-DD1E41B18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4EB8D-402A-4779-BB6B-2C4ED304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910-2C54-401A-B83B-A1FFE25C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EE25-7DF6-4072-BA8F-E42BCF074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4E7DE-9753-4D97-B559-2F5AA84CA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4111-F141-4445-BC5B-9B01699BC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75578-2028-4D20-A4D7-683AF4A96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3BF-9E8B-43A3-875C-94D49C07DE3E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D847F-2ACF-4ACF-ABD5-CBB1BB2F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26318-1D3C-420D-B1C0-CD122FD2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910-2C54-401A-B83B-A1FFE25C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8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64DD-704F-45CA-BAE8-50081CAA6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B89E8-4799-4BD5-A25D-00405F54B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35B64-12BE-45BB-B290-3013B89D2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33F404-57AA-49AE-AB54-3931FED6D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4F9D1-6182-4E4C-B5E7-E82FA93EF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A2FCC7-C341-4CC1-8A6A-5136ABA2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3BF-9E8B-43A3-875C-94D49C07DE3E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9A1692-1F21-4FA9-8E83-E7D6F6A47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D265C2-7F98-4A1C-9455-403D4567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910-2C54-401A-B83B-A1FFE25C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5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589F-6861-4B7A-AC29-8129972F6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6" y="303341"/>
            <a:ext cx="941790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00F7D-9A1F-4A41-81FE-C77D9E7BD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3BF-9E8B-43A3-875C-94D49C07DE3E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E8FC5-6428-4228-B426-041AC5FA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2648D-6557-490C-9C99-2CE8BA99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910-2C54-401A-B83B-A1FFE25C17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6066C55-4107-4472-8A83-14FF25B78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14" y="0"/>
            <a:ext cx="1022610" cy="17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2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660A9A-B285-4054-B094-88C2433F0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3BF-9E8B-43A3-875C-94D49C07DE3E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6C352-1DFC-41E3-9824-EB80AA5A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6C80A-D0B3-4417-ADCF-366EC9EF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910-2C54-401A-B83B-A1FFE25C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1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E69E4-D0D5-44FB-9EC7-CC5FD57A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4F659-AE75-43FC-B2C8-92AF32569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31D3-6A51-4D18-B7CF-143C253F8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10210-D0F9-4905-A217-8EF2A7DAA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3BF-9E8B-43A3-875C-94D49C07DE3E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1D574-1D08-4839-B44A-A9F1E1DEC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89FF3-1F03-4DC6-B51A-9C3190CE7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910-2C54-401A-B83B-A1FFE25C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0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642D-42D7-41DC-8AB5-36CBF152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CE544A-62A0-4039-B46F-6206AB57C7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E750E-D903-462E-B262-092D9ED47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34D2A-E123-4F2C-A903-F83685EB6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A3BF-9E8B-43A3-875C-94D49C07DE3E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23C9F-ED6A-4536-A6EE-7FF916CF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4D2C9-F3F5-4820-85DC-886AD219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E910-2C54-401A-B83B-A1FFE25C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2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A8A89C-6D5B-402D-B769-1B8D0CA6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5A447-605E-436B-A76C-3C182B51B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49ABA-FE0E-40A3-8EBF-1F3D8DFA5B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1A3BF-9E8B-43A3-875C-94D49C07DE3E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45DC2-A393-47BC-B94B-E8AC016E3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4F905-398A-4BAF-90D9-03089A89C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E910-2C54-401A-B83B-A1FFE25C1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1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A1CE5-B98B-40B1-A4CC-C6E4527FD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600">
                <a:solidFill>
                  <a:schemeClr val="bg1"/>
                </a:solidFill>
              </a:rPr>
              <a:t>Transportation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D59E36-43FC-4C26-B4E3-9C47716B7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</a:rPr>
              <a:t>David Grubb, 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Transportation Chair, San Diego Chapter, Sierra Club</a:t>
            </a:r>
          </a:p>
          <a:p>
            <a:pPr algn="l"/>
            <a:r>
              <a:rPr lang="en-US" sz="1600">
                <a:solidFill>
                  <a:schemeClr val="bg1"/>
                </a:solidFill>
              </a:rPr>
              <a:t>Some slides and photos courtesy of Darrell Clarke, 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Transportation Chair, Angeles Chapter, Sierra Club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7F98210-D61F-45E3-BC2A-6A460E7FF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2304711"/>
            <a:ext cx="4047843" cy="88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83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714500"/>
          </a:xfrm>
        </p:spPr>
        <p:txBody>
          <a:bodyPr>
            <a:no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1. Drive less: </a:t>
            </a:r>
            <a:r>
              <a:rPr lang="en-US" dirty="0">
                <a:latin typeface="Calibri" panose="020F0502020204030204" pitchFamily="34" charset="0"/>
              </a:rPr>
              <a:t>1a. Dense infill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0008"/>
            <a:ext cx="8956431" cy="503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28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714500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1b. Expand transit, create good regional plans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04182"/>
            <a:ext cx="8984566" cy="50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7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7526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1c. Safe streets for walking, biking, scooting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73934"/>
            <a:ext cx="8928295" cy="50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6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714500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1d. Parking pricing &amp; other incentives to not drive alone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14964"/>
            <a:ext cx="8787618" cy="494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43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714500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1e. Shift funding from highways &amp; sprawl to solutions for less driving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43746"/>
            <a:ext cx="8914228" cy="501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03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590671" cy="1714500"/>
          </a:xfrm>
        </p:spPr>
        <p:txBody>
          <a:bodyPr>
            <a:norm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2. Electrify: </a:t>
            </a:r>
            <a:r>
              <a:rPr lang="en-US" dirty="0">
                <a:latin typeface="Calibri" panose="020F0502020204030204" pitchFamily="34" charset="0"/>
              </a:rPr>
              <a:t>2a. Rapidly expand electric cars and charging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96268"/>
            <a:ext cx="8998634" cy="506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2b. Electric buses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24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2c. Electric local &amp; long-distance trucks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0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145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2d. Freight and passengers to rail and electrify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4600" y="637437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emplicita Pro" pitchFamily="50" charset="0"/>
              </a:rPr>
              <a:t>CHSRA image</a:t>
            </a:r>
          </a:p>
        </p:txBody>
      </p:sp>
    </p:spTree>
    <p:extLst>
      <p:ext uri="{BB962C8B-B14F-4D97-AF65-F5344CB8AC3E}">
        <p14:creationId xmlns:p14="http://schemas.microsoft.com/office/powerpoint/2010/main" val="1507675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3. Defend MPG standards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1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0532-4D22-4572-87BB-F8D5EE4A0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Why does the Sierra Club Care about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EC123-64AF-4375-95A0-BCBC1C5C2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It is the largest source of Greenhouse Gas (GHG) emissions.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It has a big impact on land use and habitat.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It is a major source of pollution, including CO, NO2, and particulates.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It kills a lot of people </a:t>
            </a:r>
            <a:br>
              <a:rPr lang="en-US" sz="3200" dirty="0"/>
            </a:br>
            <a:r>
              <a:rPr lang="en-US" sz="3200" dirty="0"/>
              <a:t>(Crashes killed 3602 in Ca for 2017, 37,133 in US).</a:t>
            </a:r>
          </a:p>
        </p:txBody>
      </p:sp>
    </p:spTree>
    <p:extLst>
      <p:ext uri="{BB962C8B-B14F-4D97-AF65-F5344CB8AC3E}">
        <p14:creationId xmlns:p14="http://schemas.microsoft.com/office/powerpoint/2010/main" val="482724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B992-2A0D-483E-B1A4-54A8D3F4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San Diego Chapter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B1D41-1725-453F-9428-15D11C87C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We support the 5 Big Moves, but...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We opposed the Transnet Extension in 2004, and we still oppose it.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We support good Climate Action Plans with enforceable measures to reduce GHG emissions.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We oppose bad Climate Action Plans, and we sued the County twice over theirs.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81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8ACAB-F03F-4265-AC7C-0893A54F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Points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5EF72-AA01-4AC1-A0ED-DD20464A0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Expanding highways does not fix congestion, it just promotes more driving.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There is no such thing as free parking, but there is plenty of subsidized parking.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Every car trip starts and ends at a parking space.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More people telecommute than ride transit.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09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624C6-04C8-45A8-8F66-814A591A0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 </a:t>
            </a:r>
            <a:r>
              <a:rPr lang="en-US"/>
              <a:t>GHG Emissions </a:t>
            </a:r>
            <a:r>
              <a:rPr lang="en-US" dirty="0"/>
              <a:t>Starting Now!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8DA21-D9C4-4810-AB42-225D7E8C2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Mandatory Transportation Demand Management.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Promote Telecommuting.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Impose a “Congestion Abatement Fee” on every parking space.</a:t>
            </a:r>
          </a:p>
        </p:txBody>
      </p:sp>
    </p:spTree>
    <p:extLst>
      <p:ext uri="{BB962C8B-B14F-4D97-AF65-F5344CB8AC3E}">
        <p14:creationId xmlns:p14="http://schemas.microsoft.com/office/powerpoint/2010/main" val="410433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BD7D1-B90E-44EB-8B1A-8323E746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Particulates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632837-A8E2-44A7-9811-4E7E2CCDB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1927129"/>
            <a:ext cx="6541663" cy="4565745"/>
          </a:xfrm>
        </p:spPr>
      </p:pic>
    </p:spTree>
    <p:extLst>
      <p:ext uri="{BB962C8B-B14F-4D97-AF65-F5344CB8AC3E}">
        <p14:creationId xmlns:p14="http://schemas.microsoft.com/office/powerpoint/2010/main" val="383124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2623-49AD-4443-A769-62EBD3510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 GHG Emissions by Sector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04768A-465D-4516-8442-CC8D62A3C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61" y="1421233"/>
            <a:ext cx="8429803" cy="4741764"/>
          </a:xfrm>
        </p:spPr>
      </p:pic>
    </p:spTree>
    <p:extLst>
      <p:ext uri="{BB962C8B-B14F-4D97-AF65-F5344CB8AC3E}">
        <p14:creationId xmlns:p14="http://schemas.microsoft.com/office/powerpoint/2010/main" val="306586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51D3C-FF27-423B-B70E-716F3993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California GHG Emissions by Sector</a:t>
            </a:r>
          </a:p>
        </p:txBody>
      </p:sp>
      <p:pic>
        <p:nvPicPr>
          <p:cNvPr id="5" name="Content Placeholder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5E0C582-C94A-4B37-91DF-97217A122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418" y="1825625"/>
            <a:ext cx="5868123" cy="4715314"/>
          </a:xfrm>
        </p:spPr>
      </p:pic>
    </p:spTree>
    <p:extLst>
      <p:ext uri="{BB962C8B-B14F-4D97-AF65-F5344CB8AC3E}">
        <p14:creationId xmlns:p14="http://schemas.microsoft.com/office/powerpoint/2010/main" val="3427826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D98A-9911-4C53-BC48-A81DDA1A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Policies and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6E847-E2A6-4E14-8811-8F605C6B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Sierra Club Policy - https://www.sierraclub.org/policy#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Transportation - https://www.sierraclub.org/policy/transportation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Urban Infill Development Policy (New) - </a:t>
            </a:r>
            <a:r>
              <a:rPr lang="en-US" sz="2400" dirty="0"/>
              <a:t>http://sandiegosierraclub.org/wp-content/uploads/Urban-Infill-Policy.pdf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Overview of Transportation Issues - https://www.sierraclub.org/transportation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550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E2C2-1E7D-430B-A725-8AD9C442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we doing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81EE9-2103-44BD-8E03-0221D868B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Litigation, Legislation, and Agitation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SANDAC - San Diego Activist Citizens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Quality of Life Coalition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Wildlife and Habitat Coalition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Clean Transportation For All Campaign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1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0"/>
            <a:ext cx="9144000" cy="685800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9998A1D-7B43-42EE-B341-8E0BB68C8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6" y="0"/>
            <a:ext cx="2026396" cy="31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A model of campaign actions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70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430</Words>
  <Application>Microsoft Office PowerPoint</Application>
  <PresentationFormat>Widescreen</PresentationFormat>
  <Paragraphs>56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Semplicita Pro</vt:lpstr>
      <vt:lpstr>Wingdings</vt:lpstr>
      <vt:lpstr>Office Theme</vt:lpstr>
      <vt:lpstr>Transportation</vt:lpstr>
      <vt:lpstr>Why does the Sierra Club Care about Transportation</vt:lpstr>
      <vt:lpstr>Particulates</vt:lpstr>
      <vt:lpstr>US GHG Emissions by Sector</vt:lpstr>
      <vt:lpstr>California GHG Emissions by Sector</vt:lpstr>
      <vt:lpstr>Policies and Positions</vt:lpstr>
      <vt:lpstr>What are we doing about it?</vt:lpstr>
      <vt:lpstr>PowerPoint Presentation</vt:lpstr>
      <vt:lpstr>A model of campaign actions</vt:lpstr>
      <vt:lpstr>1. Drive less: 1a. Dense infill</vt:lpstr>
      <vt:lpstr>1b. Expand transit, create good regional plans</vt:lpstr>
      <vt:lpstr>1c. Safe streets for walking, biking, scooting</vt:lpstr>
      <vt:lpstr>1d. Parking pricing &amp; other incentives to not drive alone</vt:lpstr>
      <vt:lpstr>1e. Shift funding from highways &amp; sprawl to solutions for less driving</vt:lpstr>
      <vt:lpstr>2. Electrify: 2a. Rapidly expand electric cars and charging</vt:lpstr>
      <vt:lpstr>2b. Electric buses</vt:lpstr>
      <vt:lpstr>2c. Electric local &amp; long-distance trucks</vt:lpstr>
      <vt:lpstr>2d. Freight and passengers to rail and electrify</vt:lpstr>
      <vt:lpstr>3. Defend MPG standards</vt:lpstr>
      <vt:lpstr>San Diego Chapter Positions</vt:lpstr>
      <vt:lpstr>Points to Remember</vt:lpstr>
      <vt:lpstr>Reduce GHG Emissions Starting Now!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</dc:title>
  <dc:creator>David Grubb</dc:creator>
  <cp:lastModifiedBy>David Grubb</cp:lastModifiedBy>
  <cp:revision>2</cp:revision>
  <dcterms:created xsi:type="dcterms:W3CDTF">2019-09-20T21:58:05Z</dcterms:created>
  <dcterms:modified xsi:type="dcterms:W3CDTF">2019-09-20T22:08:34Z</dcterms:modified>
</cp:coreProperties>
</file>